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83" r:id="rId4"/>
    <p:sldId id="285" r:id="rId5"/>
    <p:sldId id="268" r:id="rId6"/>
    <p:sldId id="287" r:id="rId7"/>
    <p:sldId id="280" r:id="rId8"/>
    <p:sldId id="277" r:id="rId9"/>
    <p:sldId id="279" r:id="rId10"/>
    <p:sldId id="278" r:id="rId11"/>
    <p:sldId id="286" r:id="rId12"/>
    <p:sldId id="282" r:id="rId13"/>
    <p:sldId id="273" r:id="rId14"/>
    <p:sldId id="274" r:id="rId15"/>
    <p:sldId id="284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4" autoAdjust="0"/>
    <p:restoredTop sz="94679" autoAdjust="0"/>
  </p:normalViewPr>
  <p:slideViewPr>
    <p:cSldViewPr snapToGrid="0" snapToObjects="1">
      <p:cViewPr varScale="1">
        <p:scale>
          <a:sx n="91" d="100"/>
          <a:sy n="91" d="100"/>
        </p:scale>
        <p:origin x="-13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538006"/>
            <a:ext cx="6477000" cy="1914144"/>
          </a:xfrm>
        </p:spPr>
        <p:txBody>
          <a:bodyPr/>
          <a:lstStyle/>
          <a:p>
            <a:r>
              <a:rPr lang="en-US" dirty="0" smtClean="0"/>
              <a:t>Research Like a Rebel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Neil Wieloch, PhD</a:t>
            </a:r>
          </a:p>
          <a:p>
            <a:r>
              <a:rPr lang="en-US" dirty="0" smtClean="0"/>
              <a:t>Marketing Strategy &amp; Insights</a:t>
            </a:r>
          </a:p>
          <a:p>
            <a:r>
              <a:rPr lang="en-US" dirty="0" smtClean="0"/>
              <a:t>1-800 CONTACTS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09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Next: Taking Analysis </a:t>
            </a:r>
            <a:br>
              <a:rPr lang="en-US" dirty="0" smtClean="0"/>
            </a:br>
            <a:r>
              <a:rPr lang="en-US" dirty="0" smtClean="0"/>
              <a:t>“Above the Line”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1995816"/>
            <a:ext cx="7313613" cy="4605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869967" y="2302864"/>
            <a:ext cx="1" cy="4117243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14083" y="4103282"/>
            <a:ext cx="6431585" cy="13758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107202" y="4117040"/>
            <a:ext cx="627974" cy="23449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753569" y="4912777"/>
            <a:ext cx="161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Customer Data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530261" y="2871763"/>
            <a:ext cx="206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Non-Customer Data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4254609" y="4117040"/>
            <a:ext cx="1145413" cy="6980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42290" y="4117040"/>
            <a:ext cx="1145413" cy="19260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14772" y="4130997"/>
            <a:ext cx="351085" cy="192603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18257" y="4130997"/>
            <a:ext cx="351085" cy="192603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54609" y="4815080"/>
            <a:ext cx="1145413" cy="1227996"/>
          </a:xfrm>
          <a:prstGeom prst="rect">
            <a:avLst/>
          </a:prstGeom>
          <a:pattFill prst="wdUpDiag">
            <a:fgClr>
              <a:schemeClr val="tx1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500255" y="4144954"/>
            <a:ext cx="1145413" cy="1898122"/>
          </a:xfrm>
          <a:prstGeom prst="rect">
            <a:avLst/>
          </a:prstGeom>
          <a:pattFill prst="wdUpDiag">
            <a:fgClr>
              <a:schemeClr val="tx1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286956" y="2386603"/>
            <a:ext cx="39353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next step: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Append Customer Data with Digital Behavior Data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Target look-alike Digital Behavior among Non-Visitors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00255" y="4144954"/>
            <a:ext cx="1145413" cy="143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500255" y="4440454"/>
            <a:ext cx="1145413" cy="143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00255" y="4735954"/>
            <a:ext cx="1145413" cy="143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500255" y="5031454"/>
            <a:ext cx="1145413" cy="143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500255" y="5319397"/>
            <a:ext cx="1145413" cy="143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500255" y="5614897"/>
            <a:ext cx="1145413" cy="143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500255" y="5910397"/>
            <a:ext cx="1145413" cy="143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500255" y="2302864"/>
            <a:ext cx="1145413" cy="1770422"/>
          </a:xfrm>
          <a:prstGeom prst="rect">
            <a:avLst/>
          </a:prstGeom>
          <a:pattFill prst="wdUpDiag">
            <a:fgClr>
              <a:schemeClr val="tx1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5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en-US" dirty="0" smtClean="0"/>
              <a:t>Research </a:t>
            </a:r>
            <a:br>
              <a:rPr lang="en-US" dirty="0" smtClean="0"/>
            </a:br>
            <a:r>
              <a:rPr lang="en-US" dirty="0" smtClean="0"/>
              <a:t>Like a Rebel</a:t>
            </a:r>
            <a:br>
              <a:rPr lang="en-US" dirty="0" smtClean="0"/>
            </a:br>
            <a:r>
              <a:rPr lang="en-US" sz="1800" dirty="0" smtClean="0"/>
              <a:t>(turn convention on its head)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017544" y="2951208"/>
            <a:ext cx="3566160" cy="271523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First play the prisons</a:t>
            </a:r>
          </a:p>
          <a:p>
            <a:pPr lvl="1"/>
            <a:r>
              <a:rPr lang="en-US" sz="1600" dirty="0" smtClean="0"/>
              <a:t>(start at the bottom)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Wear black</a:t>
            </a:r>
          </a:p>
          <a:p>
            <a:pPr lvl="1"/>
            <a:r>
              <a:rPr lang="en-US" sz="1600" dirty="0" smtClean="0"/>
              <a:t>(be your own expert)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One piece at a time</a:t>
            </a:r>
          </a:p>
          <a:p>
            <a:pPr lvl="1"/>
            <a:r>
              <a:rPr lang="en-US" sz="1600" dirty="0" smtClean="0"/>
              <a:t>(DIY)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Act unapologetically</a:t>
            </a:r>
          </a:p>
          <a:p>
            <a:pPr lvl="1"/>
            <a:r>
              <a:rPr lang="en-US" sz="1600" dirty="0" smtClean="0"/>
              <a:t>(adopt a punk attitude)</a:t>
            </a:r>
            <a:endParaRPr lang="en-US" sz="1600" dirty="0"/>
          </a:p>
        </p:txBody>
      </p:sp>
      <p:pic>
        <p:nvPicPr>
          <p:cNvPr id="9" name="Picture Placeholder 8" descr="Screen Shot 2016-10-01 at 6.06.56 PM.pn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" b="1913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 rot="21400581">
            <a:off x="1311769" y="6068324"/>
            <a:ext cx="266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Johnny Cash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8562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6-10-01 at 5.57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384"/>
            <a:ext cx="9144000" cy="69877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89000"/>
                </a:srgbClr>
              </a:gs>
              <a:gs pos="100000">
                <a:schemeClr val="bg1">
                  <a:alpha val="1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1797" y="503238"/>
            <a:ext cx="6788747" cy="868362"/>
          </a:xfrm>
        </p:spPr>
        <p:txBody>
          <a:bodyPr/>
          <a:lstStyle/>
          <a:p>
            <a:pPr algn="l"/>
            <a:r>
              <a:rPr lang="en-US" sz="4000" dirty="0" smtClean="0"/>
              <a:t>First Play the Prisons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28292" y="1637436"/>
            <a:ext cx="5881674" cy="40560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Your customer data is your foundation.</a:t>
            </a:r>
          </a:p>
          <a:p>
            <a:pPr marL="0" indent="0">
              <a:buNone/>
            </a:pPr>
            <a:r>
              <a:rPr lang="en-US" dirty="0" smtClean="0"/>
              <a:t>Get your hands dirty by connecting directly and often with it.</a:t>
            </a:r>
          </a:p>
          <a:p>
            <a:pPr marL="0" indent="0">
              <a:buNone/>
            </a:pPr>
            <a:r>
              <a:rPr lang="en-US" dirty="0" smtClean="0"/>
              <a:t>This is where everything meaningful comes from.</a:t>
            </a:r>
          </a:p>
          <a:p>
            <a:pPr marL="0" indent="0">
              <a:buNone/>
            </a:pPr>
            <a:r>
              <a:rPr lang="en-US" dirty="0" smtClean="0"/>
              <a:t>You can’t be effective at the top without being grounded at the bottom.</a:t>
            </a:r>
          </a:p>
        </p:txBody>
      </p:sp>
    </p:spTree>
    <p:extLst>
      <p:ext uri="{BB962C8B-B14F-4D97-AF65-F5344CB8AC3E}">
        <p14:creationId xmlns:p14="http://schemas.microsoft.com/office/powerpoint/2010/main" val="143560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01 at 6.00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889" y="0"/>
            <a:ext cx="10533888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Wear Black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81928" y="1735138"/>
            <a:ext cx="3246085" cy="40560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Don’t let anyone tell you what you should do.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Y</a:t>
            </a:r>
            <a:r>
              <a:rPr lang="en-US" dirty="0" smtClean="0">
                <a:solidFill>
                  <a:srgbClr val="FFFFFF"/>
                </a:solidFill>
              </a:rPr>
              <a:t>ou are your own best expert.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No one knows you or your business better than you.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Don’t ever forget that.</a:t>
            </a:r>
          </a:p>
        </p:txBody>
      </p:sp>
    </p:spTree>
    <p:extLst>
      <p:ext uri="{BB962C8B-B14F-4D97-AF65-F5344CB8AC3E}">
        <p14:creationId xmlns:p14="http://schemas.microsoft.com/office/powerpoint/2010/main" val="251722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0-01 at 6.02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97" y="0"/>
            <a:ext cx="94564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7394" y="4717387"/>
            <a:ext cx="4967973" cy="1254992"/>
          </a:xfrm>
          <a:prstGeom prst="rect">
            <a:avLst/>
          </a:prstGeom>
          <a:solidFill>
            <a:srgbClr val="FFFFFF">
              <a:alpha val="5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46945" y="4829042"/>
            <a:ext cx="4828422" cy="1143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dirty="0" smtClean="0"/>
              <a:t>The data is yours – and should only be yours.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dirty="0" smtClean="0"/>
              <a:t>Build it out and make it better – but keep it to yourself.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51722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01 at 6.04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038" y="0"/>
            <a:ext cx="11573992" cy="68483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25595" y="0"/>
            <a:ext cx="4019034" cy="684836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439232" y="1539084"/>
            <a:ext cx="4067528" cy="868362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Act Unapologetically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1191" y="2795849"/>
            <a:ext cx="3246085" cy="3498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You are in the best position help lead your organization.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Now go turn it on its head.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4694" y="614097"/>
            <a:ext cx="725659" cy="139567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7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0-01 at 9.4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98656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bg1">
                  <a:alpha val="72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95818" y="393500"/>
            <a:ext cx="4688873" cy="1162050"/>
          </a:xfrm>
        </p:spPr>
        <p:txBody>
          <a:bodyPr/>
          <a:lstStyle/>
          <a:p>
            <a:r>
              <a:rPr lang="en-US" sz="4000" dirty="0" smtClean="0"/>
              <a:t>Research is </a:t>
            </a:r>
            <a:br>
              <a:rPr lang="en-US" sz="4000" dirty="0" smtClean="0"/>
            </a:br>
            <a:r>
              <a:rPr lang="en-US" sz="4000" dirty="0" smtClean="0"/>
              <a:t>an Act of Resistance</a:t>
            </a:r>
            <a:endParaRPr lang="en-US" sz="4000" dirty="0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395819" y="1799837"/>
            <a:ext cx="4535368" cy="4759841"/>
          </a:xfrm>
          <a:prstGeom prst="rect">
            <a:avLst/>
          </a:prstGeom>
        </p:spPr>
        <p:txBody>
          <a:bodyPr/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Trust your gut.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Your gut is always questioning.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Your gut obsessively analyzes everything – all the time.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Your gut is continuously engaged in the constant pursuit of understanding.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You expose your gut to more information and knowledge than most.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Your gut is meticulously thoughtful.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Your gut has an incredible understanding of what’s going on.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Few guts are better equipped to help lead others in the right direction.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Trust your gut and make some trouble.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117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01 at 9.44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357" y="0"/>
            <a:ext cx="1029320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7914"/>
            <a:ext cx="914400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8824" y="503238"/>
            <a:ext cx="8322235" cy="868362"/>
          </a:xfrm>
        </p:spPr>
        <p:txBody>
          <a:bodyPr/>
          <a:lstStyle/>
          <a:p>
            <a:r>
              <a:rPr lang="en-US" sz="3500" dirty="0" smtClean="0"/>
              <a:t>Have We Lost Our Ability to Solve Problems?</a:t>
            </a:r>
            <a:endParaRPr lang="en-US" sz="3500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786558" y="3788628"/>
            <a:ext cx="3797146" cy="271523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buFont typeface="Arial"/>
              <a:buChar char="•"/>
            </a:pPr>
            <a:r>
              <a:rPr lang="en-US" dirty="0" err="1" smtClean="0"/>
              <a:t>Siloed</a:t>
            </a:r>
            <a:r>
              <a:rPr lang="en-US" dirty="0" smtClean="0"/>
              <a:t> – and getting </a:t>
            </a:r>
            <a:r>
              <a:rPr lang="en-US" dirty="0" err="1" smtClean="0"/>
              <a:t>siloeder</a:t>
            </a:r>
            <a:endParaRPr lang="en-US" dirty="0" smtClean="0"/>
          </a:p>
          <a:p>
            <a:pPr>
              <a:spcBef>
                <a:spcPts val="800"/>
              </a:spcBef>
              <a:buFont typeface="Arial"/>
              <a:buChar char="•"/>
            </a:pPr>
            <a:r>
              <a:rPr lang="en-US" dirty="0" smtClean="0"/>
              <a:t>Insights without action</a:t>
            </a:r>
          </a:p>
          <a:p>
            <a:pPr>
              <a:spcBef>
                <a:spcPts val="800"/>
              </a:spcBef>
              <a:buFont typeface="Arial"/>
              <a:buChar char="•"/>
            </a:pPr>
            <a:r>
              <a:rPr lang="en-US" dirty="0" smtClean="0"/>
              <a:t>“Solutions” over problems</a:t>
            </a:r>
          </a:p>
          <a:p>
            <a:pPr>
              <a:spcBef>
                <a:spcPts val="800"/>
              </a:spcBef>
              <a:buFont typeface="Arial"/>
              <a:buChar char="•"/>
            </a:pPr>
            <a:r>
              <a:rPr lang="en-US" dirty="0" smtClean="0"/>
              <a:t>Expensive, useless liars</a:t>
            </a:r>
          </a:p>
          <a:p>
            <a:pPr>
              <a:spcBef>
                <a:spcPts val="800"/>
              </a:spcBef>
              <a:buFont typeface="Arial"/>
              <a:buChar char="•"/>
            </a:pPr>
            <a:r>
              <a:rPr lang="en-US" dirty="0" smtClean="0"/>
              <a:t>Waste</a:t>
            </a:r>
          </a:p>
        </p:txBody>
      </p:sp>
    </p:spTree>
    <p:extLst>
      <p:ext uri="{BB962C8B-B14F-4D97-AF65-F5344CB8AC3E}">
        <p14:creationId xmlns:p14="http://schemas.microsoft.com/office/powerpoint/2010/main" val="3067906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4000" dirty="0" smtClean="0"/>
              <a:t>Two Conflicting Perspectives:</a:t>
            </a:r>
            <a:br>
              <a:rPr lang="en-US" sz="4000" dirty="0" smtClean="0"/>
            </a:br>
            <a:r>
              <a:rPr lang="en-US" sz="4000" dirty="0" smtClean="0"/>
              <a:t>Marketing Epistemology</a:t>
            </a:r>
            <a:endParaRPr lang="en-US" sz="4000" dirty="0"/>
          </a:p>
        </p:txBody>
      </p:sp>
      <p:sp>
        <p:nvSpPr>
          <p:cNvPr id="2" name="Oval 1"/>
          <p:cNvSpPr/>
          <p:nvPr/>
        </p:nvSpPr>
        <p:spPr>
          <a:xfrm>
            <a:off x="320962" y="1591068"/>
            <a:ext cx="2246754" cy="21772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3362" y="4465035"/>
            <a:ext cx="2246754" cy="21772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2232797" y="1591068"/>
            <a:ext cx="6530930" cy="2512217"/>
          </a:xfrm>
          <a:prstGeom prst="downArrow">
            <a:avLst>
              <a:gd name="adj1" fmla="val 78571"/>
              <a:gd name="adj2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0800000">
            <a:off x="2232796" y="4103284"/>
            <a:ext cx="6530930" cy="2512217"/>
          </a:xfrm>
          <a:prstGeom prst="downArrow">
            <a:avLst>
              <a:gd name="adj1" fmla="val 78571"/>
              <a:gd name="adj2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39871" y="1716681"/>
            <a:ext cx="14234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FFFF"/>
                </a:solidFill>
              </a:rPr>
              <a:t>Sub-fields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Brand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Advertising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30738" y="1716681"/>
            <a:ext cx="17153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FFFF"/>
                </a:solidFill>
              </a:rPr>
              <a:t>Data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Awareness/Perception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Consideration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Segments/personas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28720" y="1716681"/>
            <a:ext cx="14234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FFFF"/>
                </a:solidFill>
              </a:rPr>
              <a:t>Analysis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Pre/post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39871" y="5041853"/>
            <a:ext cx="14234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FFFF"/>
                </a:solidFill>
              </a:rPr>
              <a:t>Sub-fields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Digital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CRM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30738" y="5041853"/>
            <a:ext cx="17153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FFFF"/>
                </a:solidFill>
              </a:rPr>
              <a:t>Data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Customer/Visitor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Path-to-purchase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Attribution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28720" y="5041853"/>
            <a:ext cx="14234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FFFF"/>
                </a:solidFill>
              </a:rPr>
              <a:t>Analysis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A/B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4018" y="1939993"/>
            <a:ext cx="164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Top-</a:t>
            </a:r>
          </a:p>
          <a:p>
            <a:pPr algn="ctr"/>
            <a:r>
              <a:rPr lang="en-US" sz="3600" b="1" dirty="0" smtClean="0"/>
              <a:t>Down</a:t>
            </a:r>
            <a:endParaRPr lang="en-US" sz="3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69837" y="5066234"/>
            <a:ext cx="1842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Bottom-</a:t>
            </a:r>
          </a:p>
          <a:p>
            <a:pPr algn="ctr"/>
            <a:r>
              <a:rPr lang="en-US" sz="3600" b="1" dirty="0" smtClean="0"/>
              <a:t>Up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8977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Rebellion:</a:t>
            </a:r>
            <a:br>
              <a:rPr lang="en-US" sz="3800" dirty="0" smtClean="0"/>
            </a:br>
            <a:r>
              <a:rPr lang="en-US" sz="3600" dirty="0" smtClean="0"/>
              <a:t>A Response to Conflicting Ideologies: </a:t>
            </a:r>
            <a:endParaRPr lang="en-US" sz="3600" dirty="0"/>
          </a:p>
        </p:txBody>
      </p:sp>
      <p:pic>
        <p:nvPicPr>
          <p:cNvPr id="4" name="Picture 3" descr="Screen Shot 2016-10-03 at 3.1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4" y="1615251"/>
            <a:ext cx="2766531" cy="1835675"/>
          </a:xfrm>
          <a:prstGeom prst="rect">
            <a:avLst/>
          </a:prstGeom>
        </p:spPr>
      </p:pic>
      <p:pic>
        <p:nvPicPr>
          <p:cNvPr id="5" name="Picture 4" descr="Screen Shot 2016-10-03 at 3.19.04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45" y="4214940"/>
            <a:ext cx="3004173" cy="1798502"/>
          </a:xfrm>
          <a:prstGeom prst="rect">
            <a:avLst/>
          </a:prstGeom>
        </p:spPr>
      </p:pic>
      <p:pic>
        <p:nvPicPr>
          <p:cNvPr id="6" name="Picture 5" descr="Screen Shot 2016-10-03 at 3.17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4" y="3304873"/>
            <a:ext cx="2550180" cy="1892069"/>
          </a:xfrm>
          <a:prstGeom prst="rect">
            <a:avLst/>
          </a:prstGeom>
        </p:spPr>
      </p:pic>
      <p:pic>
        <p:nvPicPr>
          <p:cNvPr id="7" name="Picture 6" descr="Screen Shot 2016-10-03 at 3.16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41" y="1615251"/>
            <a:ext cx="2740377" cy="2599689"/>
          </a:xfrm>
          <a:prstGeom prst="rect">
            <a:avLst/>
          </a:prstGeom>
        </p:spPr>
      </p:pic>
      <p:pic>
        <p:nvPicPr>
          <p:cNvPr id="8" name="Picture 7" descr="Screen Shot 2016-10-03 at 3.15.5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65" y="3684583"/>
            <a:ext cx="2805848" cy="2337090"/>
          </a:xfrm>
          <a:prstGeom prst="rect">
            <a:avLst/>
          </a:prstGeom>
        </p:spPr>
      </p:pic>
      <p:pic>
        <p:nvPicPr>
          <p:cNvPr id="9" name="Picture 8" descr="Screen Shot 2016-10-03 at 3.15.2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814" y="1638300"/>
            <a:ext cx="2842870" cy="2046283"/>
          </a:xfrm>
          <a:prstGeom prst="rect">
            <a:avLst/>
          </a:prstGeom>
        </p:spPr>
      </p:pic>
      <p:pic>
        <p:nvPicPr>
          <p:cNvPr id="10" name="Picture 9" descr="Screen Shot 2016-10-03 at 3.25.4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9" y="4849173"/>
            <a:ext cx="2365431" cy="11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3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sz="4000" dirty="0" smtClean="0"/>
              <a:t>Two Conflicting Perspectives:</a:t>
            </a:r>
            <a:br>
              <a:rPr lang="en-US" sz="4000" dirty="0" smtClean="0"/>
            </a:br>
            <a:r>
              <a:rPr lang="en-US" sz="4000" dirty="0" smtClean="0"/>
              <a:t>Subcultures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552824" y="1538941"/>
            <a:ext cx="8142941" cy="50052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6-10-01 at 10.05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" y="1628591"/>
            <a:ext cx="4320850" cy="4811059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4395818" y="1628592"/>
            <a:ext cx="4102764" cy="2516564"/>
          </a:xfrm>
          <a:prstGeom prst="downArrow">
            <a:avLst>
              <a:gd name="adj1" fmla="val 78571"/>
              <a:gd name="adj2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0800000">
            <a:off x="4395818" y="4145156"/>
            <a:ext cx="4102764" cy="2294494"/>
          </a:xfrm>
          <a:prstGeom prst="downArrow">
            <a:avLst>
              <a:gd name="adj1" fmla="val 78571"/>
              <a:gd name="adj2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55109" y="2023733"/>
            <a:ext cx="2817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Industrial Capitalist Society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Hierarchical power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Segregation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5109" y="5316404"/>
            <a:ext cx="2817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Class oppression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Social division (class, ethnicity, gender)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Loss of community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1318" y="3036171"/>
            <a:ext cx="1283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Parent Culture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8123" y="4262117"/>
            <a:ext cx="1283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Youth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Culture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3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6-10-03 at 4.10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757"/>
            <a:ext cx="5626491" cy="5270866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Our Goal: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4669493" y="1925703"/>
            <a:ext cx="355852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FFFFFF"/>
                </a:solidFill>
              </a:rPr>
              <a:t>Change the system </a:t>
            </a:r>
          </a:p>
          <a:p>
            <a:pPr algn="l"/>
            <a:r>
              <a:rPr lang="en-US" sz="2400" dirty="0" smtClean="0">
                <a:solidFill>
                  <a:srgbClr val="FFFFFF"/>
                </a:solidFill>
              </a:rPr>
              <a:t>by changing the data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75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Approach:</a:t>
            </a:r>
            <a:br>
              <a:rPr lang="en-US" dirty="0" smtClean="0"/>
            </a:br>
            <a:r>
              <a:rPr lang="en-US" dirty="0" smtClean="0"/>
              <a:t>First Precision, Then Accuracy</a:t>
            </a:r>
            <a:endParaRPr lang="en-US" dirty="0"/>
          </a:p>
        </p:txBody>
      </p:sp>
      <p:pic>
        <p:nvPicPr>
          <p:cNvPr id="2" name="Picture 1" descr="Screen Shot 2016-10-03 at 12.31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3" y="1854793"/>
            <a:ext cx="3171233" cy="37697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6-10-03 at 12.32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92" y="1854793"/>
            <a:ext cx="3190621" cy="376977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55983" y="6154929"/>
            <a:ext cx="685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Thank you Wikipedia for this great visual representation.  And thank you </a:t>
            </a:r>
            <a:r>
              <a:rPr lang="en-US" sz="1200" dirty="0" err="1" smtClean="0"/>
              <a:t>Avinash</a:t>
            </a:r>
            <a:r>
              <a:rPr lang="en-US" sz="1200" dirty="0" smtClean="0"/>
              <a:t> </a:t>
            </a:r>
            <a:r>
              <a:rPr lang="en-US" sz="1200" dirty="0" err="1" smtClean="0"/>
              <a:t>Kaushik</a:t>
            </a:r>
            <a:r>
              <a:rPr lang="en-US" sz="1200" dirty="0" smtClean="0"/>
              <a:t> and Jim Novo for bringing this conversation to analytics: </a:t>
            </a:r>
            <a:r>
              <a:rPr lang="en-US" sz="1200" dirty="0"/>
              <a:t>http://</a:t>
            </a:r>
            <a:r>
              <a:rPr lang="en-US" sz="1200" dirty="0" err="1"/>
              <a:t>www.kaushik.net</a:t>
            </a:r>
            <a:r>
              <a:rPr lang="en-US" sz="1200" dirty="0"/>
              <a:t>/</a:t>
            </a:r>
            <a:r>
              <a:rPr lang="en-US" sz="1200" dirty="0" err="1"/>
              <a:t>avinash</a:t>
            </a:r>
            <a:r>
              <a:rPr lang="en-US" sz="1200" dirty="0"/>
              <a:t>/emetrics-dc-07-reflections-accuracy-precision-predictive-analytics/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367589" y="5545102"/>
            <a:ext cx="266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Accuracy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94779" y="5545102"/>
            <a:ext cx="266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Precision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9889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with Predictive Analysis of Customer Behavior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1995816"/>
            <a:ext cx="7313613" cy="4605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69967" y="2302864"/>
            <a:ext cx="1" cy="4117243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14083" y="4103282"/>
            <a:ext cx="6405336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07202" y="4117040"/>
            <a:ext cx="627974" cy="23449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753569" y="4912777"/>
            <a:ext cx="161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Customer Data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530261" y="2871763"/>
            <a:ext cx="206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Non-Customer Data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2887575" y="4117040"/>
            <a:ext cx="1145413" cy="6980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185388" y="4103282"/>
            <a:ext cx="1145413" cy="19260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1376001" y="5036743"/>
            <a:ext cx="202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Customer Transactional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Behavior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87575" y="4170098"/>
            <a:ext cx="1145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Customer Survey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3849796" y="4713492"/>
            <a:ext cx="17875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Appended Customer Demographics &amp; Psychographics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84115" y="2512216"/>
            <a:ext cx="393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Identify key </a:t>
            </a:r>
            <a:r>
              <a:rPr lang="en-US" dirty="0"/>
              <a:t>b</a:t>
            </a:r>
            <a:r>
              <a:rPr lang="en-US" dirty="0" smtClean="0"/>
              <a:t>usiness </a:t>
            </a:r>
            <a:r>
              <a:rPr lang="en-US" dirty="0"/>
              <a:t>q</a:t>
            </a:r>
            <a:r>
              <a:rPr lang="en-US" dirty="0" smtClean="0"/>
              <a:t>uestions (linked to specific customer behavior)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Driver analysis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Outline top-down target strategy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5955251" y="4952287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55251" y="5287567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33091" y="5163204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043880" y="5163204"/>
            <a:ext cx="336957" cy="18288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8" idx="6"/>
            <a:endCxn id="30" idx="1"/>
          </p:cNvCxnSpPr>
          <p:nvPr/>
        </p:nvCxnSpPr>
        <p:spPr>
          <a:xfrm>
            <a:off x="6138131" y="5043727"/>
            <a:ext cx="321742" cy="1462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9" idx="5"/>
            <a:endCxn id="30" idx="3"/>
          </p:cNvCxnSpPr>
          <p:nvPr/>
        </p:nvCxnSpPr>
        <p:spPr>
          <a:xfrm flipV="1">
            <a:off x="6111349" y="5319302"/>
            <a:ext cx="348524" cy="124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" idx="6"/>
            <a:endCxn id="31" idx="1"/>
          </p:cNvCxnSpPr>
          <p:nvPr/>
        </p:nvCxnSpPr>
        <p:spPr>
          <a:xfrm>
            <a:off x="6615971" y="5254644"/>
            <a:ext cx="42790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433091" y="5531407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5" idx="6"/>
          </p:cNvCxnSpPr>
          <p:nvPr/>
        </p:nvCxnSpPr>
        <p:spPr>
          <a:xfrm flipV="1">
            <a:off x="6615971" y="5346085"/>
            <a:ext cx="427909" cy="2767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 rot="5400000" flipH="1" flipV="1">
            <a:off x="7040739" y="4052643"/>
            <a:ext cx="1239742" cy="559546"/>
          </a:xfrm>
          <a:prstGeom prst="curvedConnector3">
            <a:avLst>
              <a:gd name="adj1" fmla="val 3198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77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Flagging and Scoring Individual Cases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1995816"/>
            <a:ext cx="7313613" cy="4605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869967" y="2302864"/>
            <a:ext cx="1" cy="4117243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14083" y="4103282"/>
            <a:ext cx="6237876" cy="13758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107202" y="4117040"/>
            <a:ext cx="627974" cy="23449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753569" y="4912777"/>
            <a:ext cx="161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Customer Data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530261" y="2871763"/>
            <a:ext cx="206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Non-Customer Data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4254609" y="4117040"/>
            <a:ext cx="1145413" cy="6980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42290" y="4117040"/>
            <a:ext cx="1145413" cy="19260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14772" y="4130997"/>
            <a:ext cx="351085" cy="192603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18257" y="4130997"/>
            <a:ext cx="351085" cy="192603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54609" y="4815080"/>
            <a:ext cx="1145413" cy="1227996"/>
          </a:xfrm>
          <a:prstGeom prst="rect">
            <a:avLst/>
          </a:prstGeom>
          <a:pattFill prst="wdUpDiag">
            <a:fgClr>
              <a:schemeClr val="tx1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684114" y="2512216"/>
            <a:ext cx="3935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Enhance dataset to act case-specifically: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</a:t>
            </a:r>
            <a:r>
              <a:rPr lang="en-US" dirty="0" smtClean="0"/>
              <a:t>se look-alike data to flag segments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Score key predictive behaviors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87703" y="6043270"/>
            <a:ext cx="1427069" cy="52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60"/>
              </a:lnSpc>
            </a:pPr>
            <a:r>
              <a:rPr lang="en-US" dirty="0" smtClean="0"/>
              <a:t>Look-alike scores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4610916" y="4839665"/>
            <a:ext cx="209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 Flags (segments)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5132649" y="4895289"/>
            <a:ext cx="209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 Predictive Scores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65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3290</TotalTime>
  <Words>552</Words>
  <Application>Microsoft Macintosh PowerPoint</Application>
  <PresentationFormat>On-screen Show (4:3)</PresentationFormat>
  <Paragraphs>111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Inkwell</vt:lpstr>
      <vt:lpstr>Research Like a Rebel</vt:lpstr>
      <vt:lpstr>Have We Lost Our Ability to Solve Problems?</vt:lpstr>
      <vt:lpstr>Two Conflicting Perspectives: Marketing Epistemology</vt:lpstr>
      <vt:lpstr>Rebellion: A Response to Conflicting Ideologies: </vt:lpstr>
      <vt:lpstr>Two Conflicting Perspectives: Subcultures</vt:lpstr>
      <vt:lpstr>Our Goal:</vt:lpstr>
      <vt:lpstr>Our Approach: First Precision, Then Accuracy</vt:lpstr>
      <vt:lpstr>Starting with Predictive Analysis of Customer Behavior</vt:lpstr>
      <vt:lpstr>Flagging and Scoring Individual Cases</vt:lpstr>
      <vt:lpstr>Next: Taking Analysis  “Above the Line”</vt:lpstr>
      <vt:lpstr>Research  Like a Rebel (turn convention on its head)</vt:lpstr>
      <vt:lpstr>First Play the Prisons</vt:lpstr>
      <vt:lpstr>Wear Black</vt:lpstr>
      <vt:lpstr>PowerPoint Presentation</vt:lpstr>
      <vt:lpstr>Act Unapologetically</vt:lpstr>
      <vt:lpstr>Research is  an Act of Resistance</vt:lpstr>
    </vt:vector>
  </TitlesOfParts>
  <Company>1800 contacts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Wieloch</dc:creator>
  <cp:lastModifiedBy>Neil Wieloch</cp:lastModifiedBy>
  <cp:revision>78</cp:revision>
  <dcterms:created xsi:type="dcterms:W3CDTF">2016-10-01T15:27:04Z</dcterms:created>
  <dcterms:modified xsi:type="dcterms:W3CDTF">2016-10-03T22:17:27Z</dcterms:modified>
</cp:coreProperties>
</file>