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326" r:id="rId2"/>
    <p:sldId id="259" r:id="rId3"/>
    <p:sldId id="260" r:id="rId4"/>
    <p:sldId id="289" r:id="rId5"/>
    <p:sldId id="316" r:id="rId6"/>
    <p:sldId id="285" r:id="rId7"/>
    <p:sldId id="313" r:id="rId8"/>
    <p:sldId id="310" r:id="rId9"/>
    <p:sldId id="295" r:id="rId10"/>
    <p:sldId id="331" r:id="rId11"/>
    <p:sldId id="356" r:id="rId12"/>
    <p:sldId id="303" r:id="rId13"/>
    <p:sldId id="286" r:id="rId14"/>
    <p:sldId id="349" r:id="rId15"/>
    <p:sldId id="298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37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EF"/>
    <a:srgbClr val="2896DE"/>
    <a:srgbClr val="EC008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85474-03DD-4B9E-B2BE-06F375BC3503}">
  <a:tblStyle styleId="{A9E85474-03DD-4B9E-B2BE-06F375BC350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267" autoAdjust="0"/>
  </p:normalViewPr>
  <p:slideViewPr>
    <p:cSldViewPr snapToGrid="0" snapToObjects="1">
      <p:cViewPr varScale="1">
        <p:scale>
          <a:sx n="94" d="100"/>
          <a:sy n="94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bg1">
                <a:alpha val="3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 am</c:v>
                </c:pt>
                <c:pt idx="1">
                  <c:v>Both</c:v>
                </c:pt>
                <c:pt idx="2">
                  <c:v>Others will be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0.57999999999999996</c:v>
                </c:pt>
                <c:pt idx="1">
                  <c:v>0.23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5-41E0-A083-FA8DD9037D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When considering Las Vegas </c:v>
                </c:pt>
              </c:strCache>
            </c:strRef>
          </c:tx>
          <c:spPr>
            <a:solidFill>
              <a:srgbClr val="40C7EF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 am</c:v>
                </c:pt>
                <c:pt idx="1">
                  <c:v>Both</c:v>
                </c:pt>
                <c:pt idx="2">
                  <c:v>Others will be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0.44</c:v>
                </c:pt>
                <c:pt idx="1">
                  <c:v>0.41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5-41E0-A083-FA8DD9037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98341416"/>
        <c:axId val="2072801368"/>
      </c:barChart>
      <c:catAx>
        <c:axId val="-199834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2801368"/>
        <c:crosses val="autoZero"/>
        <c:auto val="1"/>
        <c:lblAlgn val="ctr"/>
        <c:lblOffset val="100"/>
        <c:noMultiLvlLbl val="0"/>
      </c:catAx>
      <c:valAx>
        <c:axId val="2072801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998341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987721491895099"/>
          <c:y val="0.81281569881889804"/>
          <c:w val="0.56882926114922305"/>
          <c:h val="8.7184301181102306E-2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  <a:latin typeface="Avenir Book"/>
              <a:cs typeface="Avenir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40C7EF">
                <a:alpha val="30000"/>
              </a:srgbClr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EC008C"/>
              </a:solidFill>
            </c:spPr>
            <c:extLst>
              <c:ext xmlns:c16="http://schemas.microsoft.com/office/drawing/2014/chart" uri="{C3380CC4-5D6E-409C-BE32-E72D297353CC}">
                <c16:uniqueId val="{00000002-396E-46E4-AC28-A6053DEAEF3B}"/>
              </c:ext>
            </c:extLst>
          </c:dPt>
          <c:cat>
            <c:strRef>
              <c:f>Sheet1!$A$3:$A$18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Sheet1!$B$3:$B$18</c:f>
              <c:numCache>
                <c:formatCode>General</c:formatCode>
                <c:ptCount val="16"/>
                <c:pt idx="0">
                  <c:v>35.85</c:v>
                </c:pt>
                <c:pt idx="1">
                  <c:v>35.020000000000003</c:v>
                </c:pt>
                <c:pt idx="2">
                  <c:v>35.07</c:v>
                </c:pt>
                <c:pt idx="3">
                  <c:v>35.54</c:v>
                </c:pt>
                <c:pt idx="4">
                  <c:v>37.39</c:v>
                </c:pt>
                <c:pt idx="5">
                  <c:v>38.57</c:v>
                </c:pt>
                <c:pt idx="6">
                  <c:v>38.909999999999997</c:v>
                </c:pt>
                <c:pt idx="7">
                  <c:v>39.196000000000012</c:v>
                </c:pt>
                <c:pt idx="8">
                  <c:v>37.479999999999997</c:v>
                </c:pt>
                <c:pt idx="9">
                  <c:v>36.35</c:v>
                </c:pt>
                <c:pt idx="10">
                  <c:v>37.335000000000001</c:v>
                </c:pt>
                <c:pt idx="11">
                  <c:v>38.93</c:v>
                </c:pt>
                <c:pt idx="12">
                  <c:v>39.727000000000011</c:v>
                </c:pt>
                <c:pt idx="13">
                  <c:v>39.667999999999999</c:v>
                </c:pt>
                <c:pt idx="14">
                  <c:v>41.127000000000002</c:v>
                </c:pt>
                <c:pt idx="15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E-46E4-AC28-A6053DEAE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802412952"/>
        <c:axId val="1802411768"/>
      </c:barChart>
      <c:catAx>
        <c:axId val="18024129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txPr>
          <a:bodyPr rot="-1920000" anchor="t"/>
          <a:lstStyle/>
          <a:p>
            <a: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802411768"/>
        <c:crosses val="autoZero"/>
        <c:auto val="1"/>
        <c:lblAlgn val="ctr"/>
        <c:lblOffset val="100"/>
        <c:noMultiLvlLbl val="0"/>
      </c:catAx>
      <c:valAx>
        <c:axId val="1802411768"/>
        <c:scaling>
          <c:orientation val="minMax"/>
          <c:max val="45"/>
          <c:min val="2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802412952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Room Inventory</c:v>
                </c:pt>
              </c:strCache>
            </c:strRef>
          </c:tx>
          <c:spPr>
            <a:solidFill>
              <a:srgbClr val="40C7EF">
                <a:alpha val="30000"/>
              </a:srgbClr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EC008C"/>
              </a:solidFill>
            </c:spPr>
            <c:extLst>
              <c:ext xmlns:c16="http://schemas.microsoft.com/office/drawing/2014/chart" uri="{C3380CC4-5D6E-409C-BE32-E72D297353CC}">
                <c16:uniqueId val="{00000000-EF60-46E6-AF4E-1738E37AF12C}"/>
              </c:ext>
            </c:extLst>
          </c:dPt>
          <c:cat>
            <c:numRef>
              <c:f>Sheet1!$A$2:$A$27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16"/>
                <c:pt idx="0">
                  <c:v>124270</c:v>
                </c:pt>
                <c:pt idx="1">
                  <c:v>126610</c:v>
                </c:pt>
                <c:pt idx="2">
                  <c:v>126787</c:v>
                </c:pt>
                <c:pt idx="3">
                  <c:v>130482</c:v>
                </c:pt>
                <c:pt idx="4">
                  <c:v>131503</c:v>
                </c:pt>
                <c:pt idx="5">
                  <c:v>133186</c:v>
                </c:pt>
                <c:pt idx="6">
                  <c:v>132605</c:v>
                </c:pt>
                <c:pt idx="7">
                  <c:v>132947</c:v>
                </c:pt>
                <c:pt idx="8">
                  <c:v>140529</c:v>
                </c:pt>
                <c:pt idx="9">
                  <c:v>148941</c:v>
                </c:pt>
                <c:pt idx="10">
                  <c:v>148935</c:v>
                </c:pt>
                <c:pt idx="11">
                  <c:v>150161</c:v>
                </c:pt>
                <c:pt idx="12">
                  <c:v>150481</c:v>
                </c:pt>
                <c:pt idx="13">
                  <c:v>150593</c:v>
                </c:pt>
                <c:pt idx="14">
                  <c:v>150544</c:v>
                </c:pt>
                <c:pt idx="15">
                  <c:v>149213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9-4AFE-8111-3885B4F2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54897992"/>
        <c:axId val="-197820232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Occupancy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9-4AFE-8111-3885B4F2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8649160"/>
        <c:axId val="1829597912"/>
      </c:lineChart>
      <c:catAx>
        <c:axId val="205489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1978202328"/>
        <c:crosses val="autoZero"/>
        <c:auto val="1"/>
        <c:lblAlgn val="ctr"/>
        <c:lblOffset val="100"/>
        <c:tickLblSkip val="1"/>
        <c:noMultiLvlLbl val="0"/>
      </c:catAx>
      <c:valAx>
        <c:axId val="-1978202328"/>
        <c:scaling>
          <c:orientation val="minMax"/>
          <c:max val="160000"/>
          <c:min val="1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2054897992"/>
        <c:crosses val="autoZero"/>
        <c:crossBetween val="between"/>
      </c:valAx>
      <c:valAx>
        <c:axId val="1829597912"/>
        <c:scaling>
          <c:orientation val="minMax"/>
          <c:max val="1"/>
          <c:min val="0.4"/>
        </c:scaling>
        <c:delete val="1"/>
        <c:axPos val="r"/>
        <c:numFmt formatCode="0%" sourceLinked="0"/>
        <c:majorTickMark val="out"/>
        <c:minorTickMark val="none"/>
        <c:tickLblPos val="nextTo"/>
        <c:crossAx val="-1978649160"/>
        <c:crosses val="max"/>
        <c:crossBetween val="between"/>
      </c:valAx>
      <c:catAx>
        <c:axId val="-1978649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9597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Room Inventory</c:v>
                </c:pt>
              </c:strCache>
            </c:strRef>
          </c:tx>
          <c:spPr>
            <a:solidFill>
              <a:srgbClr val="40C7EF"/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16"/>
                <c:pt idx="0">
                  <c:v>124270</c:v>
                </c:pt>
                <c:pt idx="1">
                  <c:v>126610</c:v>
                </c:pt>
                <c:pt idx="2">
                  <c:v>126787</c:v>
                </c:pt>
                <c:pt idx="3">
                  <c:v>130482</c:v>
                </c:pt>
                <c:pt idx="4">
                  <c:v>131503</c:v>
                </c:pt>
                <c:pt idx="5">
                  <c:v>133186</c:v>
                </c:pt>
                <c:pt idx="6">
                  <c:v>132605</c:v>
                </c:pt>
                <c:pt idx="7">
                  <c:v>132947</c:v>
                </c:pt>
                <c:pt idx="8">
                  <c:v>140529</c:v>
                </c:pt>
                <c:pt idx="9">
                  <c:v>148941</c:v>
                </c:pt>
                <c:pt idx="10">
                  <c:v>148935</c:v>
                </c:pt>
                <c:pt idx="11">
                  <c:v>150161</c:v>
                </c:pt>
                <c:pt idx="12">
                  <c:v>150481</c:v>
                </c:pt>
                <c:pt idx="13">
                  <c:v>150593</c:v>
                </c:pt>
                <c:pt idx="14">
                  <c:v>150544</c:v>
                </c:pt>
                <c:pt idx="15">
                  <c:v>149213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9-4AFE-8111-3885B4F2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1974208328"/>
        <c:axId val="-197440228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Avg. Occupancy</c:v>
                </c:pt>
              </c:strCache>
            </c:strRef>
          </c:tx>
          <c:spPr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1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9-4AFE-8111-3885B4F2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4024312"/>
        <c:axId val="-1973513320"/>
      </c:lineChart>
      <c:catAx>
        <c:axId val="-197420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1974402280"/>
        <c:crosses val="autoZero"/>
        <c:auto val="1"/>
        <c:lblAlgn val="ctr"/>
        <c:lblOffset val="100"/>
        <c:tickLblSkip val="1"/>
        <c:noMultiLvlLbl val="0"/>
      </c:catAx>
      <c:valAx>
        <c:axId val="-1974402280"/>
        <c:scaling>
          <c:orientation val="minMax"/>
          <c:max val="160000"/>
          <c:min val="100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1974208328"/>
        <c:crosses val="autoZero"/>
        <c:crossBetween val="between"/>
      </c:valAx>
      <c:valAx>
        <c:axId val="-1973513320"/>
        <c:scaling>
          <c:orientation val="minMax"/>
          <c:max val="1"/>
          <c:min val="0.4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74024312"/>
        <c:crosses val="max"/>
        <c:crossBetween val="between"/>
      </c:valAx>
      <c:catAx>
        <c:axId val="-1974024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735133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Room Inventory</c:v>
                </c:pt>
              </c:strCache>
            </c:strRef>
          </c:tx>
          <c:spPr>
            <a:solidFill>
              <a:srgbClr val="40C7EF"/>
            </a:solidFill>
          </c:spPr>
          <c:invertIfNegative val="0"/>
          <c:cat>
            <c:numRef>
              <c:f>Sheet1!$A$2:$A$27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16"/>
                <c:pt idx="0">
                  <c:v>124270</c:v>
                </c:pt>
                <c:pt idx="1">
                  <c:v>126610</c:v>
                </c:pt>
                <c:pt idx="2">
                  <c:v>126787</c:v>
                </c:pt>
                <c:pt idx="3">
                  <c:v>130482</c:v>
                </c:pt>
                <c:pt idx="4">
                  <c:v>131503</c:v>
                </c:pt>
                <c:pt idx="5">
                  <c:v>133186</c:v>
                </c:pt>
                <c:pt idx="6">
                  <c:v>132605</c:v>
                </c:pt>
                <c:pt idx="7">
                  <c:v>132947</c:v>
                </c:pt>
                <c:pt idx="8">
                  <c:v>140529</c:v>
                </c:pt>
                <c:pt idx="9">
                  <c:v>148941</c:v>
                </c:pt>
                <c:pt idx="10">
                  <c:v>148935</c:v>
                </c:pt>
                <c:pt idx="11">
                  <c:v>150161</c:v>
                </c:pt>
                <c:pt idx="12">
                  <c:v>150481</c:v>
                </c:pt>
                <c:pt idx="13">
                  <c:v>150593</c:v>
                </c:pt>
                <c:pt idx="14">
                  <c:v>150544</c:v>
                </c:pt>
                <c:pt idx="15">
                  <c:v>149213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9-4AFE-8111-3885B4F2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1974348152"/>
        <c:axId val="-20841241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Avg. Occupancy</c:v>
                </c:pt>
              </c:strCache>
            </c:strRef>
          </c:tx>
          <c:spPr>
            <a:ln>
              <a:solidFill>
                <a:srgbClr val="EC008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16"/>
                <c:pt idx="0">
                  <c:v>0.89100000000000001</c:v>
                </c:pt>
                <c:pt idx="1">
                  <c:v>0.84699999999999998</c:v>
                </c:pt>
                <c:pt idx="2">
                  <c:v>0.84</c:v>
                </c:pt>
                <c:pt idx="3">
                  <c:v>0.85</c:v>
                </c:pt>
                <c:pt idx="4">
                  <c:v>0.88600000000000001</c:v>
                </c:pt>
                <c:pt idx="5">
                  <c:v>0.89200000000000002</c:v>
                </c:pt>
                <c:pt idx="6">
                  <c:v>0.89700000000000002</c:v>
                </c:pt>
                <c:pt idx="7">
                  <c:v>0.90400000000000003</c:v>
                </c:pt>
                <c:pt idx="8">
                  <c:v>0.86</c:v>
                </c:pt>
                <c:pt idx="9">
                  <c:v>0.81499999999999995</c:v>
                </c:pt>
                <c:pt idx="10">
                  <c:v>0.80400000000000005</c:v>
                </c:pt>
                <c:pt idx="11">
                  <c:v>0.83799999999999997</c:v>
                </c:pt>
                <c:pt idx="12">
                  <c:v>0.84399999999999997</c:v>
                </c:pt>
                <c:pt idx="13">
                  <c:v>0.84299999999999997</c:v>
                </c:pt>
                <c:pt idx="14">
                  <c:v>0.86799999999999999</c:v>
                </c:pt>
                <c:pt idx="15">
                  <c:v>0.877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9-4AFE-8111-3885B4F29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4008072"/>
        <c:axId val="1818158504"/>
      </c:lineChart>
      <c:catAx>
        <c:axId val="-1974348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2084124184"/>
        <c:crosses val="autoZero"/>
        <c:auto val="1"/>
        <c:lblAlgn val="ctr"/>
        <c:lblOffset val="100"/>
        <c:tickLblSkip val="1"/>
        <c:noMultiLvlLbl val="0"/>
      </c:catAx>
      <c:valAx>
        <c:axId val="-2084124184"/>
        <c:scaling>
          <c:orientation val="minMax"/>
          <c:max val="160000"/>
          <c:min val="10000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1974348152"/>
        <c:crosses val="autoZero"/>
        <c:crossBetween val="between"/>
      </c:valAx>
      <c:valAx>
        <c:axId val="1818158504"/>
        <c:scaling>
          <c:orientation val="minMax"/>
          <c:max val="1"/>
          <c:min val="0.4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974008072"/>
        <c:crosses val="max"/>
        <c:crossBetween val="between"/>
      </c:valAx>
      <c:catAx>
        <c:axId val="-1974008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18158504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125"/>
          <c:y val="4.26361695811363E-2"/>
          <c:w val="0.71325653737727202"/>
          <c:h val="0.11074626443687401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6921522534201"/>
          <c:y val="8.5301343659790405E-2"/>
          <c:w val="0.70384615384615401"/>
          <c:h val="0.79036144578313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25399">
              <a:solidFill>
                <a:srgbClr val="40C7EF"/>
              </a:solidFill>
            </a:ln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 dpi="0" rotWithShape="0">
                <a:blip xmlns:r="http://schemas.openxmlformats.org/officeDocument/2006/relationships" r:embed="rId1"/>
                <a:srcRect/>
                <a:stretch>
                  <a:fillRect/>
                </a:stretch>
              </a:blipFill>
              <a:ln w="12700">
                <a:solidFill>
                  <a:srgbClr val="40C7EF"/>
                </a:solidFill>
                <a:prstDash val="solid"/>
              </a:ln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1-174E-4B9D-9C5A-C418DA4724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800" i="1">
                    <a:solidFill>
                      <a:srgbClr val="FFFFFF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Occupancy</c:v>
                </c:pt>
              </c:strCache>
            </c:strRef>
          </c:cat>
          <c:val>
            <c:numRef>
              <c:f>Sheet1!$B$2:$B$2</c:f>
              <c:numCache>
                <c:formatCode>0.0%</c:formatCode>
                <c:ptCount val="1"/>
                <c:pt idx="0">
                  <c:v>0.65600000000000003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E-4B9D-9C5A-C418DA4724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LV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25399">
              <a:solidFill>
                <a:srgbClr val="40C7EF"/>
              </a:solidFill>
            </a:ln>
          </c:spPr>
          <c:invertIfNegative val="0"/>
          <c:pictureOptions>
            <c:pictureFormat val="stretch"/>
          </c:pictureOptions>
          <c:dPt>
            <c:idx val="0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>
                <a:solidFill>
                  <a:srgbClr val="40C7EF"/>
                </a:solidFill>
                <a:prstDash val="solid"/>
              </a:ln>
            </c:spPr>
            <c:pictureOptions>
              <c:pictureFormat val="stretch"/>
            </c:pictureOptions>
            <c:extLst>
              <c:ext xmlns:c16="http://schemas.microsoft.com/office/drawing/2014/chart" uri="{C3380CC4-5D6E-409C-BE32-E72D297353CC}">
                <c16:uniqueId val="{00000004-174E-4B9D-9C5A-C418DA4724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800" i="1">
                    <a:solidFill>
                      <a:srgbClr val="FFFFFF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Occupancy</c:v>
                </c:pt>
              </c:strCache>
            </c:strRef>
          </c:cat>
          <c:val>
            <c:numRef>
              <c:f>Sheet1!$C$2:$C$2</c:f>
              <c:numCache>
                <c:formatCode>0.0%</c:formatCode>
                <c:ptCount val="1"/>
                <c:pt idx="0">
                  <c:v>0.877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4E-4B9D-9C5A-C418DA472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20"/>
        <c:axId val="-1973604856"/>
        <c:axId val="-1973518744"/>
      </c:barChart>
      <c:catAx>
        <c:axId val="-197360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399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575" b="0" i="0" u="none" strike="noStrik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-1973518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73518744"/>
        <c:scaling>
          <c:orientation val="minMax"/>
          <c:max val="1"/>
          <c:min val="0.3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12700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775" b="0" i="0" u="none" strike="noStrik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defRPr>
            </a:pPr>
            <a:endParaRPr lang="en-US"/>
          </a:p>
        </c:txPr>
        <c:crossAx val="-1973604856"/>
        <c:crosses val="autoZero"/>
        <c:crossBetween val="between"/>
        <c:majorUnit val="0.1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?????? Pro W3"/>
          <a:ea typeface="?????? Pro W3"/>
          <a:cs typeface="?????? Pro W3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from Gaming Revenue</c:v>
                </c:pt>
              </c:strCache>
            </c:strRef>
          </c:tx>
          <c:spPr>
            <a:ln w="63500" cap="rnd">
              <a:solidFill>
                <a:srgbClr val="EC008C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Sheet1!$B$2:$B$17</c:f>
              <c:numCache>
                <c:formatCode>0.0%</c:formatCode>
                <c:ptCount val="16"/>
                <c:pt idx="0">
                  <c:v>0.51687666799999998</c:v>
                </c:pt>
                <c:pt idx="1">
                  <c:v>0.5</c:v>
                </c:pt>
                <c:pt idx="2">
                  <c:v>0.5</c:v>
                </c:pt>
                <c:pt idx="3">
                  <c:v>0.499</c:v>
                </c:pt>
                <c:pt idx="4">
                  <c:v>0.49</c:v>
                </c:pt>
                <c:pt idx="5">
                  <c:v>0.48399999999999999</c:v>
                </c:pt>
                <c:pt idx="6">
                  <c:v>0.47499999999999998</c:v>
                </c:pt>
                <c:pt idx="7">
                  <c:v>0.47899999999999998</c:v>
                </c:pt>
                <c:pt idx="8">
                  <c:v>0.46700000000000003</c:v>
                </c:pt>
                <c:pt idx="9">
                  <c:v>0.46200000000000002</c:v>
                </c:pt>
                <c:pt idx="10">
                  <c:v>0.46100000000000002</c:v>
                </c:pt>
                <c:pt idx="11">
                  <c:v>0.44800000000000001</c:v>
                </c:pt>
                <c:pt idx="12">
                  <c:v>0.43290000000000001</c:v>
                </c:pt>
                <c:pt idx="13">
                  <c:v>0.436</c:v>
                </c:pt>
                <c:pt idx="14">
                  <c:v>0.43099999999999999</c:v>
                </c:pt>
                <c:pt idx="15">
                  <c:v>0.41599999999999998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6E-4BEC-B420-95AAEFE061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from Non-Gaming Revenue</c:v>
                </c:pt>
              </c:strCache>
            </c:strRef>
          </c:tx>
          <c:spPr>
            <a:ln w="63500" cap="rnd">
              <a:solidFill>
                <a:srgbClr val="40C7E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Sheet1!$C$2:$C$17</c:f>
              <c:numCache>
                <c:formatCode>0.0%</c:formatCode>
                <c:ptCount val="16"/>
                <c:pt idx="0">
                  <c:v>0.48299999999999998</c:v>
                </c:pt>
                <c:pt idx="1">
                  <c:v>0.5</c:v>
                </c:pt>
                <c:pt idx="2">
                  <c:v>0.5</c:v>
                </c:pt>
                <c:pt idx="3">
                  <c:v>0.501</c:v>
                </c:pt>
                <c:pt idx="4">
                  <c:v>0.51</c:v>
                </c:pt>
                <c:pt idx="5">
                  <c:v>0.51600000000000001</c:v>
                </c:pt>
                <c:pt idx="6">
                  <c:v>0.52500000000000002</c:v>
                </c:pt>
                <c:pt idx="7">
                  <c:v>0.52100000000000002</c:v>
                </c:pt>
                <c:pt idx="8">
                  <c:v>0.53249999999999997</c:v>
                </c:pt>
                <c:pt idx="9">
                  <c:v>0.53800000000000003</c:v>
                </c:pt>
                <c:pt idx="10">
                  <c:v>0.53900000000000003</c:v>
                </c:pt>
                <c:pt idx="11">
                  <c:v>0.55200000000000005</c:v>
                </c:pt>
                <c:pt idx="12">
                  <c:v>0.5675</c:v>
                </c:pt>
                <c:pt idx="13">
                  <c:v>0.56399999999999995</c:v>
                </c:pt>
                <c:pt idx="14">
                  <c:v>0.56879999999999997</c:v>
                </c:pt>
                <c:pt idx="15">
                  <c:v>0.58381794099999995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E-4BEC-B420-95AAEFE06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73532408"/>
        <c:axId val="-2083650712"/>
      </c:lineChart>
      <c:catAx>
        <c:axId val="-197353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FFFF"/>
                </a:solidFill>
                <a:latin typeface="Avenir Light"/>
                <a:ea typeface="+mn-ea"/>
                <a:cs typeface="Avenir Light"/>
              </a:defRPr>
            </a:pPr>
            <a:endParaRPr lang="en-US"/>
          </a:p>
        </c:txPr>
        <c:crossAx val="-2083650712"/>
        <c:crosses val="autoZero"/>
        <c:auto val="1"/>
        <c:lblAlgn val="ctr"/>
        <c:lblOffset val="100"/>
        <c:noMultiLvlLbl val="0"/>
      </c:catAx>
      <c:valAx>
        <c:axId val="-2083650712"/>
        <c:scaling>
          <c:orientation val="minMax"/>
          <c:max val="0.6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venir Light"/>
                <a:ea typeface="+mn-ea"/>
                <a:cs typeface="Avenir Light"/>
              </a:defRPr>
            </a:pPr>
            <a:endParaRPr lang="en-US"/>
          </a:p>
        </c:txPr>
        <c:crossAx val="-19735324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5195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3189150"/>
            <a:ext cx="4126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5" y="5216825"/>
            <a:ext cx="9144000" cy="1641300"/>
          </a:xfrm>
          <a:prstGeom prst="rect">
            <a:avLst/>
          </a:prstGeom>
          <a:solidFill>
            <a:srgbClr val="40C7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5082150"/>
            <a:ext cx="4126799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40C7E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D900"/>
              </a:buClr>
              <a:buFont typeface="Playfair Display"/>
              <a:buNone/>
              <a:defRPr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D900"/>
              </a:buClr>
              <a:buSzPct val="100000"/>
              <a:buFont typeface="Playfair Display"/>
              <a:buNone/>
              <a:defRPr sz="2400" i="1">
                <a:solidFill>
                  <a:srgbClr val="FFD9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7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806100" y="4831425"/>
            <a:ext cx="7531800" cy="0"/>
          </a:xfrm>
          <a:prstGeom prst="straightConnector1">
            <a:avLst/>
          </a:prstGeom>
          <a:noFill/>
          <a:ln w="19050" cap="flat" cmpd="sng">
            <a:solidFill>
              <a:srgbClr val="40C7E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3853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Font typeface="Playfair Display"/>
              <a:defRPr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3593400" y="1012467"/>
            <a:ext cx="1957200" cy="86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dirty="0">
                <a:solidFill>
                  <a:srgbClr val="40C7E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</a:p>
        </p:txBody>
      </p:sp>
      <p:cxnSp>
        <p:nvCxnSpPr>
          <p:cNvPr id="18" name="Shape 18"/>
          <p:cNvCxnSpPr/>
          <p:nvPr/>
        </p:nvCxnSpPr>
        <p:spPr>
          <a:xfrm>
            <a:off x="3028650" y="5540732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40C7E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23853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hape 20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40C7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3F3F3"/>
              </a:buClr>
              <a:buSzPct val="100000"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005600" y="1600200"/>
            <a:ext cx="7132799" cy="4837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40C7E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3853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2400"/>
            </a:lvl1pPr>
            <a:lvl2pPr lvl="1" algn="ctr">
              <a:spcBef>
                <a:spcPts val="0"/>
              </a:spcBef>
              <a:buSzPct val="100000"/>
              <a:defRPr sz="2400"/>
            </a:lvl2pPr>
            <a:lvl3pPr lvl="2" algn="ctr">
              <a:spcBef>
                <a:spcPts val="0"/>
              </a:spcBef>
              <a:buSzPct val="100000"/>
              <a:defRPr sz="2400"/>
            </a:lvl3pPr>
            <a:lvl4pPr lvl="3" algn="ctr">
              <a:spcBef>
                <a:spcPts val="0"/>
              </a:spcBef>
              <a:buSzPct val="100000"/>
              <a:defRPr sz="2400"/>
            </a:lvl4pPr>
            <a:lvl5pPr lvl="4" algn="ctr">
              <a:spcBef>
                <a:spcPts val="0"/>
              </a:spcBef>
              <a:buSzPct val="100000"/>
              <a:defRPr sz="2400"/>
            </a:lvl5pPr>
            <a:lvl6pPr lvl="5" algn="ctr">
              <a:spcBef>
                <a:spcPts val="0"/>
              </a:spcBef>
              <a:buSzPct val="100000"/>
              <a:defRPr sz="2400"/>
            </a:lvl6pPr>
            <a:lvl7pPr lvl="6" algn="ctr">
              <a:spcBef>
                <a:spcPts val="0"/>
              </a:spcBef>
              <a:buSzPct val="100000"/>
              <a:defRPr sz="2400"/>
            </a:lvl7pPr>
            <a:lvl8pPr lvl="7" algn="ctr">
              <a:spcBef>
                <a:spcPts val="0"/>
              </a:spcBef>
              <a:buSzPct val="100000"/>
              <a:defRPr sz="2400"/>
            </a:lvl8pPr>
            <a:lvl9pPr lvl="8" algn="ctr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80025" y="1600200"/>
            <a:ext cx="3584100" cy="4774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79874" y="1600200"/>
            <a:ext cx="3584100" cy="4774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3028650" y="1295407"/>
            <a:ext cx="3086700" cy="0"/>
          </a:xfrm>
          <a:prstGeom prst="straightConnector1">
            <a:avLst/>
          </a:prstGeom>
          <a:noFill/>
          <a:ln w="19050" cap="flat" cmpd="sng">
            <a:solidFill>
              <a:srgbClr val="40C7E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" name="Shape 29"/>
          <p:cNvSpPr/>
          <p:nvPr/>
        </p:nvSpPr>
        <p:spPr>
          <a:xfrm>
            <a:off x="25" y="6636000"/>
            <a:ext cx="9144000" cy="222000"/>
          </a:xfrm>
          <a:prstGeom prst="rect">
            <a:avLst/>
          </a:prstGeom>
          <a:solidFill>
            <a:srgbClr val="40C7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3853"/>
            <a:ext cx="9144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hape 45"/>
          <p:cNvCxnSpPr/>
          <p:nvPr/>
        </p:nvCxnSpPr>
        <p:spPr>
          <a:xfrm>
            <a:off x="734700" y="631007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40C7E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" name="Shape 46"/>
          <p:cNvCxnSpPr/>
          <p:nvPr/>
        </p:nvCxnSpPr>
        <p:spPr>
          <a:xfrm>
            <a:off x="734700" y="547925"/>
            <a:ext cx="7674599" cy="0"/>
          </a:xfrm>
          <a:prstGeom prst="straightConnector1">
            <a:avLst/>
          </a:prstGeom>
          <a:noFill/>
          <a:ln w="19050" cap="flat" cmpd="sng">
            <a:solidFill>
              <a:srgbClr val="40C7E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36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Droid Sans"/>
              <a:buChar char="◈"/>
              <a:defRPr sz="30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Droid Sans"/>
              <a:defRPr sz="24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Droid Sans"/>
              <a:defRPr sz="1800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840151" y="197431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Gill Sans Light"/>
          <a:ea typeface="Arial"/>
          <a:cs typeface="Gill Sans Light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Gill Sans"/>
          <a:ea typeface="Arial"/>
          <a:cs typeface="Gill Sans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27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4161275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14030"/>
          <a:stretch/>
        </p:blipFill>
        <p:spPr>
          <a:xfrm>
            <a:off x="0" y="12700"/>
            <a:ext cx="9144000" cy="5207000"/>
          </a:xfrm>
          <a:prstGeom prst="rect">
            <a:avLst/>
          </a:prstGeom>
        </p:spPr>
      </p:pic>
      <p:sp>
        <p:nvSpPr>
          <p:cNvPr id="3" name="Shape 56"/>
          <p:cNvSpPr txBox="1">
            <a:spLocks noGrp="1"/>
          </p:cNvSpPr>
          <p:nvPr>
            <p:ph type="ctrTitle"/>
          </p:nvPr>
        </p:nvSpPr>
        <p:spPr>
          <a:xfrm>
            <a:off x="685800" y="318950"/>
            <a:ext cx="81788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latin typeface="Avenir Heavy"/>
                <a:cs typeface="Avenir Heavy"/>
              </a:rPr>
              <a:t>The Dimensionalization of </a:t>
            </a:r>
            <a:r>
              <a:rPr lang="en" dirty="0">
                <a:latin typeface="SignPainter-HouseScript"/>
                <a:cs typeface="SignPainter-HouseScript"/>
              </a:rPr>
              <a:t>Las Vegas </a:t>
            </a:r>
            <a:br>
              <a:rPr lang="en-US" dirty="0">
                <a:latin typeface="SignPainter-HouseScript"/>
                <a:cs typeface="SignPainter-HouseScript"/>
              </a:rPr>
            </a:br>
            <a:r>
              <a:rPr lang="en" sz="3200" dirty="0">
                <a:latin typeface="Avenir Heavy"/>
                <a:cs typeface="Avenir Heavy"/>
              </a:rPr>
              <a:t>Brand Values:</a:t>
            </a:r>
            <a:br>
              <a:rPr lang="en" sz="3200" dirty="0">
                <a:latin typeface="Avenir Heavy"/>
                <a:cs typeface="Avenir Heavy"/>
              </a:rPr>
            </a:br>
            <a:endParaRPr lang="en" sz="2000" b="0" dirty="0">
              <a:latin typeface="Avenir Book"/>
              <a:cs typeface="Avenir Book"/>
            </a:endParaRPr>
          </a:p>
        </p:txBody>
      </p:sp>
      <p:sp>
        <p:nvSpPr>
          <p:cNvPr id="4" name="Shape 56"/>
          <p:cNvSpPr txBox="1">
            <a:spLocks/>
          </p:cNvSpPr>
          <p:nvPr/>
        </p:nvSpPr>
        <p:spPr>
          <a:xfrm>
            <a:off x="3962400" y="1219200"/>
            <a:ext cx="4927600" cy="83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None/>
              <a:defRPr sz="4800" b="1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Playfair Display"/>
              <a:buNone/>
              <a:defRPr sz="60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" sz="2000" b="0" dirty="0">
                <a:latin typeface="Avenir Book"/>
                <a:cs typeface="Avenir Book"/>
              </a:rPr>
              <a:t>Relevant Elasticity in the Face of Changing Consumer and Societal Values</a:t>
            </a:r>
          </a:p>
        </p:txBody>
      </p:sp>
      <p:pic>
        <p:nvPicPr>
          <p:cNvPr id="5" name="Picture 4" descr="HM_1C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6082984"/>
            <a:ext cx="2214880" cy="496670"/>
          </a:xfrm>
          <a:prstGeom prst="rect">
            <a:avLst/>
          </a:prstGeom>
        </p:spPr>
      </p:pic>
      <p:pic>
        <p:nvPicPr>
          <p:cNvPr id="6" name="Picture 5" descr="LVCV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91200"/>
            <a:ext cx="1701321" cy="901700"/>
          </a:xfrm>
          <a:prstGeom prst="rect">
            <a:avLst/>
          </a:prstGeom>
        </p:spPr>
      </p:pic>
      <p:pic>
        <p:nvPicPr>
          <p:cNvPr id="7" name="Picture 6" descr="R&amp;R 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5731671"/>
            <a:ext cx="1917700" cy="9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0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ound Same Side Corner Rectangle 163"/>
          <p:cNvSpPr/>
          <p:nvPr/>
        </p:nvSpPr>
        <p:spPr>
          <a:xfrm rot="5400000">
            <a:off x="4897087" y="3522686"/>
            <a:ext cx="1416368" cy="1438658"/>
          </a:xfrm>
          <a:prstGeom prst="round2SameRect">
            <a:avLst>
              <a:gd name="adj1" fmla="val 35483"/>
              <a:gd name="adj2" fmla="val 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 Same Side Corner Rectangle 162"/>
          <p:cNvSpPr/>
          <p:nvPr/>
        </p:nvSpPr>
        <p:spPr>
          <a:xfrm rot="16200000">
            <a:off x="1855523" y="3773225"/>
            <a:ext cx="1476001" cy="3880749"/>
          </a:xfrm>
          <a:prstGeom prst="round2SameRect">
            <a:avLst>
              <a:gd name="adj1" fmla="val 30317"/>
              <a:gd name="adj2" fmla="val 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397500" y="2093888"/>
            <a:ext cx="640080" cy="640080"/>
            <a:chOff x="5295900" y="2225504"/>
            <a:chExt cx="365760" cy="365760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295900" y="2225504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 descr="Excitement.png"/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766" y="2264790"/>
              <a:ext cx="316992" cy="316992"/>
            </a:xfrm>
            <a:prstGeom prst="rect">
              <a:avLst/>
            </a:prstGeom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97500" y="4276251"/>
            <a:ext cx="640080" cy="640080"/>
            <a:chOff x="5295900" y="3390629"/>
            <a:chExt cx="365760" cy="36576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295900" y="3390629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Sun.png"/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540" y="3430659"/>
              <a:ext cx="292608" cy="292608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397500" y="3561979"/>
            <a:ext cx="640080" cy="640080"/>
            <a:chOff x="5295900" y="3003302"/>
            <a:chExt cx="365760" cy="365760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5295900" y="3003302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Bird_1.png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700" y="3045568"/>
              <a:ext cx="292608" cy="292608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397500" y="4988300"/>
            <a:ext cx="640080" cy="640080"/>
            <a:chOff x="5295900" y="3796192"/>
            <a:chExt cx="365760" cy="365760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5295900" y="3796192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 descr="Trophy.png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860" y="3865890"/>
              <a:ext cx="248717" cy="248717"/>
            </a:xfrm>
            <a:prstGeom prst="rect">
              <a:avLst/>
            </a:prstGeom>
          </p:spPr>
        </p:pic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97500" y="2819723"/>
            <a:ext cx="640080" cy="640080"/>
            <a:chOff x="5295900" y="2614465"/>
            <a:chExt cx="365760" cy="365760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295900" y="2614465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95" descr="Drink.png"/>
            <p:cNvPicPr>
              <a:picLocks noChangeAspect="1"/>
            </p:cNvPicPr>
            <p:nvPr/>
          </p:nvPicPr>
          <p:blipFill>
            <a:blip r:embed="rId7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540" y="2654495"/>
              <a:ext cx="292608" cy="292608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892965" y="4988300"/>
            <a:ext cx="640080" cy="640080"/>
            <a:chOff x="797869" y="3807200"/>
            <a:chExt cx="365760" cy="365760"/>
          </a:xfrm>
        </p:grpSpPr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97869" y="3807200"/>
              <a:ext cx="365760" cy="365760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 descr="Bird_1.png"/>
            <p:cNvPicPr>
              <a:picLocks noChangeAspect="1"/>
            </p:cNvPicPr>
            <p:nvPr/>
          </p:nvPicPr>
          <p:blipFill>
            <a:blip r:embed="rId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69" y="3849466"/>
              <a:ext cx="292608" cy="292608"/>
            </a:xfrm>
            <a:prstGeom prst="rect">
              <a:avLst/>
            </a:prstGeom>
          </p:spPr>
        </p:pic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892965" y="2093888"/>
            <a:ext cx="640080" cy="640080"/>
            <a:chOff x="791365" y="2225504"/>
            <a:chExt cx="365760" cy="365760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791365" y="2225504"/>
              <a:ext cx="365760" cy="365760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Picture 107" descr="Caring 5.png"/>
            <p:cNvPicPr>
              <a:picLocks noChangeAspect="1"/>
            </p:cNvPicPr>
            <p:nvPr/>
          </p:nvPicPr>
          <p:blipFill>
            <a:blip r:embed="rId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05" y="2276304"/>
              <a:ext cx="292608" cy="292608"/>
            </a:xfrm>
            <a:prstGeom prst="rect">
              <a:avLst/>
            </a:prstGeom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892965" y="2819723"/>
            <a:ext cx="640080" cy="640080"/>
            <a:chOff x="791365" y="2615312"/>
            <a:chExt cx="365760" cy="365760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791365" y="2615312"/>
              <a:ext cx="365760" cy="365760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Love.png"/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05" y="2676272"/>
              <a:ext cx="292608" cy="292608"/>
            </a:xfrm>
            <a:prstGeom prst="rect">
              <a:avLst/>
            </a:prstGeom>
          </p:spPr>
        </p:pic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892965" y="3559229"/>
            <a:ext cx="640080" cy="640080"/>
            <a:chOff x="791365" y="3012298"/>
            <a:chExt cx="365760" cy="365760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791365" y="3012298"/>
              <a:ext cx="365760" cy="365760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125" descr="Peace of mind.png"/>
            <p:cNvPicPr>
              <a:picLocks noChangeAspect="1"/>
            </p:cNvPicPr>
            <p:nvPr/>
          </p:nvPicPr>
          <p:blipFill>
            <a:blip r:embed="rId10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05" y="3032618"/>
              <a:ext cx="292608" cy="292608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92965" y="4276251"/>
            <a:ext cx="640080" cy="640080"/>
            <a:chOff x="791365" y="3409438"/>
            <a:chExt cx="365760" cy="365760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791365" y="3409438"/>
              <a:ext cx="365760" cy="365760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128" descr="Security.png"/>
            <p:cNvPicPr>
              <a:picLocks noChangeAspect="1"/>
            </p:cNvPicPr>
            <p:nvPr/>
          </p:nvPicPr>
          <p:blipFill>
            <a:blip r:embed="rId11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79" y="3450078"/>
              <a:ext cx="292608" cy="292608"/>
            </a:xfrm>
            <a:prstGeom prst="rect">
              <a:avLst/>
            </a:prstGeom>
          </p:spPr>
        </p:pic>
      </p:grpSp>
      <p:sp>
        <p:nvSpPr>
          <p:cNvPr id="151" name="Shape 97"/>
          <p:cNvSpPr txBox="1">
            <a:spLocks/>
          </p:cNvSpPr>
          <p:nvPr/>
        </p:nvSpPr>
        <p:spPr>
          <a:xfrm>
            <a:off x="287157" y="862565"/>
            <a:ext cx="3779154" cy="613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30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>
              <a:spcBef>
                <a:spcPts val="0"/>
              </a:spcBef>
              <a:buFont typeface="Droid Sans"/>
              <a:buNone/>
            </a:pPr>
            <a:r>
              <a:rPr lang="en-US" sz="3200" dirty="0">
                <a:solidFill>
                  <a:srgbClr val="EC008C"/>
                </a:solidFill>
                <a:latin typeface="SignPainter-HouseScript"/>
                <a:cs typeface="SignPainter-HouseScript"/>
              </a:rPr>
              <a:t>Overall Influence </a:t>
            </a:r>
          </a:p>
          <a:p>
            <a:pPr>
              <a:spcBef>
                <a:spcPts val="0"/>
              </a:spcBef>
              <a:buFont typeface="Droid Sans"/>
              <a:buNone/>
            </a:pPr>
            <a:r>
              <a:rPr lang="en-US" sz="3200" dirty="0">
                <a:solidFill>
                  <a:srgbClr val="EC008C"/>
                </a:solidFill>
                <a:latin typeface="SignPainter-HouseScript"/>
                <a:cs typeface="SignPainter-HouseScript"/>
              </a:rPr>
              <a:t>in Life</a:t>
            </a:r>
            <a:endParaRPr lang="en" sz="2000" dirty="0">
              <a:solidFill>
                <a:srgbClr val="EC008C"/>
              </a:solidFill>
              <a:latin typeface="Avenir Book"/>
              <a:cs typeface="Avenir Book"/>
            </a:endParaRPr>
          </a:p>
        </p:txBody>
      </p:sp>
      <p:sp>
        <p:nvSpPr>
          <p:cNvPr id="152" name="Shape 97"/>
          <p:cNvSpPr txBox="1">
            <a:spLocks/>
          </p:cNvSpPr>
          <p:nvPr/>
        </p:nvSpPr>
        <p:spPr>
          <a:xfrm>
            <a:off x="5738169" y="829141"/>
            <a:ext cx="3228033" cy="613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30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algn="r">
              <a:spcBef>
                <a:spcPts val="0"/>
              </a:spcBef>
              <a:buFont typeface="Droid Sans"/>
              <a:buNone/>
            </a:pPr>
            <a:r>
              <a:rPr lang="en-US" sz="3200" dirty="0">
                <a:solidFill>
                  <a:srgbClr val="40C7EF"/>
                </a:solidFill>
                <a:latin typeface="SignPainter-HouseScript"/>
                <a:cs typeface="SignPainter-HouseScript"/>
              </a:rPr>
              <a:t>Influence on </a:t>
            </a:r>
          </a:p>
          <a:p>
            <a:pPr algn="r">
              <a:spcBef>
                <a:spcPts val="0"/>
              </a:spcBef>
              <a:buFont typeface="Droid Sans"/>
              <a:buNone/>
            </a:pPr>
            <a:r>
              <a:rPr lang="en-US" sz="3200" dirty="0">
                <a:solidFill>
                  <a:srgbClr val="40C7EF"/>
                </a:solidFill>
                <a:latin typeface="SignPainter-HouseScript"/>
                <a:cs typeface="SignPainter-HouseScript"/>
              </a:rPr>
              <a:t>Selecting Las Vegas</a:t>
            </a:r>
            <a:endParaRPr lang="en" sz="2000" dirty="0">
              <a:solidFill>
                <a:srgbClr val="40C7EF"/>
              </a:solidFill>
              <a:latin typeface="Avenir Book"/>
              <a:cs typeface="Avenir Book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738085" y="22742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CARING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738085" y="296274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LOVE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738085" y="3698754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PEACE OF MIND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738085" y="44165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SECURITY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738085" y="51229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FREEDOM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324600" y="36987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FREEDOM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24600" y="22742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EXCITEMENT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6324600" y="296274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ENJOYMENT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6324600" y="5122972"/>
            <a:ext cx="256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ACCOMPLISHMENT</a:t>
            </a:r>
          </a:p>
        </p:txBody>
      </p:sp>
      <p:sp>
        <p:nvSpPr>
          <p:cNvPr id="166" name="Snip Diagonal Corner Rectangle 165"/>
          <p:cNvSpPr/>
          <p:nvPr/>
        </p:nvSpPr>
        <p:spPr>
          <a:xfrm flipH="1">
            <a:off x="4533892" y="3528840"/>
            <a:ext cx="355595" cy="29227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324600" y="441657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FULFILLMENT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-100272"/>
            <a:ext cx="8229600" cy="1295400"/>
          </a:xfrm>
        </p:spPr>
        <p:txBody>
          <a:bodyPr/>
          <a:lstStyle/>
          <a:p>
            <a:r>
              <a:rPr lang="en-US" dirty="0"/>
              <a:t>Life and Las Vegas Values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892965" y="5725698"/>
            <a:ext cx="640080" cy="640080"/>
            <a:chOff x="784861" y="2742851"/>
            <a:chExt cx="365760" cy="365760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784861" y="2742851"/>
              <a:ext cx="365760" cy="365760"/>
            </a:xfrm>
            <a:prstGeom prst="ellipse">
              <a:avLst/>
            </a:prstGeom>
            <a:solidFill>
              <a:srgbClr val="EC00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 descr="Sun.png"/>
            <p:cNvPicPr>
              <a:picLocks noChangeAspect="1"/>
            </p:cNvPicPr>
            <p:nvPr/>
          </p:nvPicPr>
          <p:blipFill>
            <a:blip r:embed="rId4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01" y="2782881"/>
              <a:ext cx="292608" cy="29260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397500" y="5713321"/>
            <a:ext cx="640080" cy="640080"/>
            <a:chOff x="5295900" y="2721809"/>
            <a:chExt cx="365760" cy="365760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295900" y="2721809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0" name="Picture 129" descr="Power1.png"/>
            <p:cNvPicPr>
              <a:picLocks noChangeAspect="1"/>
            </p:cNvPicPr>
            <p:nvPr/>
          </p:nvPicPr>
          <p:blipFill>
            <a:blip r:embed="rId1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540" y="2761027"/>
              <a:ext cx="292608" cy="292608"/>
            </a:xfrm>
            <a:prstGeom prst="rect">
              <a:avLst/>
            </a:prstGeom>
            <a:noFill/>
          </p:spPr>
        </p:pic>
      </p:grpSp>
      <p:sp>
        <p:nvSpPr>
          <p:cNvPr id="133" name="TextBox 132"/>
          <p:cNvSpPr txBox="1"/>
          <p:nvPr/>
        </p:nvSpPr>
        <p:spPr>
          <a:xfrm>
            <a:off x="1738085" y="58584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FULFILLMENT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324600" y="5858488"/>
            <a:ext cx="256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Light"/>
                <a:cs typeface="Avenir Light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14920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woman2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05" y="2981539"/>
            <a:ext cx="3516980" cy="3516980"/>
          </a:xfrm>
          <a:prstGeom prst="rect">
            <a:avLst/>
          </a:prstGeom>
        </p:spPr>
      </p:pic>
      <p:pic>
        <p:nvPicPr>
          <p:cNvPr id="47" name="Picture 46" descr="woman1.pn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64" y="2874487"/>
            <a:ext cx="3679247" cy="3679247"/>
          </a:xfrm>
          <a:prstGeom prst="rect">
            <a:avLst/>
          </a:prstGeom>
        </p:spPr>
      </p:pic>
      <p:pic>
        <p:nvPicPr>
          <p:cNvPr id="2" name="Picture 1" descr="1_White.pn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6" y="2739214"/>
            <a:ext cx="1828800" cy="3911775"/>
          </a:xfrm>
          <a:prstGeom prst="rect">
            <a:avLst/>
          </a:prstGeom>
        </p:spPr>
      </p:pic>
      <p:pic>
        <p:nvPicPr>
          <p:cNvPr id="6" name="Picture 5" descr="5_white.png"/>
          <p:cNvPicPr>
            <a:picLocks noChangeAspect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35" y="2739214"/>
            <a:ext cx="1714500" cy="39117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SignPainter-HouseScript"/>
                <a:cs typeface="SignPainter-HouseScript"/>
              </a:rPr>
              <a:t>GENERATIONAL </a:t>
            </a:r>
            <a:r>
              <a:rPr lang="en-US" dirty="0"/>
              <a:t>Differences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046" y="3773930"/>
            <a:ext cx="137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MILLENNIAL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#FOMO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7257" y="3412040"/>
            <a:ext cx="137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GEN X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#WHHSH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9414" y="3685914"/>
            <a:ext cx="137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BOOMERS</a:t>
            </a:r>
          </a:p>
          <a:p>
            <a:pPr algn="ctr"/>
            <a:r>
              <a:rPr lang="en-US" sz="195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ONLY VEGAS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5442" y="3568715"/>
            <a:ext cx="137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MATURE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SignPainter-HouseScript"/>
                <a:cs typeface="SignPainter-HouseScript"/>
              </a:rPr>
              <a:t>MY VEGAS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96263" y="2251499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POWER</a:t>
            </a: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44139" y="1530266"/>
            <a:ext cx="685800" cy="685800"/>
            <a:chOff x="6311900" y="4689348"/>
            <a:chExt cx="457200" cy="45720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311900" y="4689348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ower1.png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00" y="4738370"/>
              <a:ext cx="365760" cy="36576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092641" y="2220721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ACCOMPLISHMENT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690340" y="1499488"/>
            <a:ext cx="685800" cy="685800"/>
            <a:chOff x="6311900" y="2846832"/>
            <a:chExt cx="457200" cy="4572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311900" y="28468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Trophy.png"/>
            <p:cNvPicPr>
              <a:picLocks noChangeAspect="1"/>
            </p:cNvPicPr>
            <p:nvPr/>
          </p:nvPicPr>
          <p:blipFill>
            <a:blip r:embed="rId7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100" y="2933954"/>
              <a:ext cx="310896" cy="310896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7876922" y="222129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FULFILLMENT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8219823" y="1500063"/>
            <a:ext cx="685800" cy="685800"/>
            <a:chOff x="292100" y="1016000"/>
            <a:chExt cx="457200" cy="457200"/>
          </a:xfrm>
        </p:grpSpPr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92100" y="10160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Sun.png"/>
            <p:cNvPicPr>
              <a:picLocks noChangeAspect="1"/>
            </p:cNvPicPr>
            <p:nvPr/>
          </p:nvPicPr>
          <p:blipFill>
            <a:blip r:embed="rId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066038"/>
              <a:ext cx="365760" cy="36576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446301" y="223478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EXCITEMENT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56580" y="223942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FREEDOM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3887441" y="1505670"/>
            <a:ext cx="640080" cy="640080"/>
            <a:chOff x="5295900" y="3003302"/>
            <a:chExt cx="365760" cy="36576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295900" y="3003302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Bird_1.png"/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700" y="3045568"/>
              <a:ext cx="292608" cy="292608"/>
            </a:xfrm>
            <a:prstGeom prst="rect">
              <a:avLst/>
            </a:prstGeom>
          </p:spPr>
        </p:pic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758913" y="1528496"/>
            <a:ext cx="640080" cy="640080"/>
            <a:chOff x="5295900" y="2225504"/>
            <a:chExt cx="365760" cy="36576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295900" y="2225504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Excitement.png"/>
            <p:cNvPicPr>
              <a:picLocks noChangeAspect="1"/>
            </p:cNvPicPr>
            <p:nvPr/>
          </p:nvPicPr>
          <p:blipFill>
            <a:blip r:embed="rId10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766" y="2264790"/>
              <a:ext cx="316992" cy="316992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4750646" y="2232584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ENJOYMENT</a:t>
            </a: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5026939" y="1509359"/>
            <a:ext cx="640080" cy="640080"/>
            <a:chOff x="5295900" y="2614465"/>
            <a:chExt cx="365760" cy="365760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295900" y="2614465"/>
              <a:ext cx="365760" cy="36576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Drink.png"/>
            <p:cNvPicPr>
              <a:picLocks noChangeAspect="1"/>
            </p:cNvPicPr>
            <p:nvPr/>
          </p:nvPicPr>
          <p:blipFill>
            <a:blip r:embed="rId11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540" y="2654495"/>
              <a:ext cx="292608" cy="292608"/>
            </a:xfrm>
            <a:prstGeom prst="rect">
              <a:avLst/>
            </a:prstGeom>
            <a:noFill/>
          </p:spPr>
        </p:pic>
      </p:grpSp>
      <p:sp>
        <p:nvSpPr>
          <p:cNvPr id="43" name="TextBox 42"/>
          <p:cNvSpPr txBox="1"/>
          <p:nvPr/>
        </p:nvSpPr>
        <p:spPr>
          <a:xfrm>
            <a:off x="741460" y="2253491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PLURALISM</a:t>
            </a: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049677" y="1502936"/>
            <a:ext cx="685800" cy="685800"/>
            <a:chOff x="3302000" y="2846832"/>
            <a:chExt cx="457200" cy="457200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302000" y="28468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pluralism.png"/>
            <p:cNvPicPr>
              <a:picLocks noChangeAspect="1"/>
            </p:cNvPicPr>
            <p:nvPr/>
          </p:nvPicPr>
          <p:blipFill>
            <a:blip r:embed="rId1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65" y="2900087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63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57550" y="2336800"/>
            <a:ext cx="2641600" cy="2641600"/>
          </a:xfrm>
          <a:prstGeom prst="ellipse">
            <a:avLst/>
          </a:prstGeom>
          <a:solidFill>
            <a:srgbClr val="40C7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84200" y="1371600"/>
            <a:ext cx="7988300" cy="5181600"/>
          </a:xfrm>
          <a:prstGeom prst="ellipse">
            <a:avLst/>
          </a:prstGeom>
          <a:solidFill>
            <a:srgbClr val="40C7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FREEDOM</a:t>
            </a:r>
            <a:br>
              <a:rPr lang="en-US" dirty="0"/>
            </a:br>
            <a:r>
              <a:rPr lang="en-US" dirty="0"/>
              <a:t>Brand </a:t>
            </a:r>
            <a:r>
              <a:rPr lang="en-US" sz="3600" dirty="0" err="1">
                <a:latin typeface="SignPainter-HouseScript"/>
                <a:cs typeface="SignPainter-HouseScript"/>
              </a:rPr>
              <a:t>Dimensionalization</a:t>
            </a:r>
            <a:r>
              <a:rPr lang="en-US" dirty="0"/>
              <a:t> and </a:t>
            </a:r>
            <a:r>
              <a:rPr lang="en-US" sz="3600" dirty="0">
                <a:latin typeface="SignPainter-HouseScript"/>
                <a:cs typeface="SignPainter-HouseScript"/>
              </a:rPr>
              <a:t>Stretch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9700" y="264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2350" y="3765609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Fun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9750" y="309731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Affordable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0100" y="3568243"/>
            <a:ext cx="168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Adventure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8900" y="4261150"/>
            <a:ext cx="168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Entertained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2250" y="2136745"/>
            <a:ext cx="136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Variety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7550" y="534682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Free to Do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6650" y="3746619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Anonymous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75" y="4778345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Rejuvenated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150" y="3651309"/>
            <a:ext cx="2330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Non-judgmental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8300" y="4242400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Inclusive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8450" y="2241609"/>
            <a:ext cx="233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Create, Relive Memories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32350" y="5746930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Transform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03181" y="1613647"/>
            <a:ext cx="136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Indulge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83452" y="2841655"/>
            <a:ext cx="187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ook"/>
                <a:cs typeface="Avenir Book"/>
              </a:rPr>
              <a:t>Celebration</a:t>
            </a:r>
          </a:p>
        </p:txBody>
      </p:sp>
    </p:spTree>
    <p:extLst>
      <p:ext uri="{BB962C8B-B14F-4D97-AF65-F5344CB8AC3E}">
        <p14:creationId xmlns:p14="http://schemas.microsoft.com/office/powerpoint/2010/main" val="40403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5158350"/>
            <a:ext cx="41267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Todd </a:t>
            </a:r>
            <a:r>
              <a:rPr lang="en-US" dirty="0" err="1">
                <a:latin typeface="Avenir Book"/>
                <a:cs typeface="Avenir Book"/>
              </a:rPr>
              <a:t>Gillins</a:t>
            </a:r>
            <a:r>
              <a:rPr lang="en-US" dirty="0">
                <a:latin typeface="Avenir Book"/>
                <a:cs typeface="Avenir Book"/>
              </a:rPr>
              <a:t>, R&amp;R Partners</a:t>
            </a:r>
            <a:endParaRPr lang="en" dirty="0">
              <a:latin typeface="Avenir Book"/>
              <a:cs typeface="Avenir Book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52959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Marketing and Communications</a:t>
            </a:r>
            <a:endParaRPr lang="en" dirty="0">
              <a:latin typeface="Avenir Book"/>
              <a:cs typeface="Avenir Book"/>
            </a:endParaRPr>
          </a:p>
        </p:txBody>
      </p:sp>
      <p:pic>
        <p:nvPicPr>
          <p:cNvPr id="2" name="Picture 1" descr="R&amp;R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5767104"/>
            <a:ext cx="1746250" cy="8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42790"/>
            <a:ext cx="8229600" cy="1295400"/>
          </a:xfrm>
        </p:spPr>
        <p:txBody>
          <a:bodyPr/>
          <a:lstStyle/>
          <a:p>
            <a:r>
              <a:rPr lang="en-US" sz="5400" dirty="0">
                <a:latin typeface="SignPainter-HouseScript"/>
                <a:cs typeface="SignPainter-HouseScript"/>
              </a:rPr>
              <a:t>Adult Freedom</a:t>
            </a:r>
          </a:p>
        </p:txBody>
      </p:sp>
    </p:spTree>
    <p:extLst>
      <p:ext uri="{BB962C8B-B14F-4D97-AF65-F5344CB8AC3E}">
        <p14:creationId xmlns:p14="http://schemas.microsoft.com/office/powerpoint/2010/main" val="2837410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5158350"/>
            <a:ext cx="47879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Kevin Bagger, Las Vegas Convention and Visitors Authority</a:t>
            </a:r>
            <a:endParaRPr lang="en" dirty="0">
              <a:latin typeface="Avenir Book"/>
              <a:cs typeface="Avenir Book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56388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Results and Takeaways</a:t>
            </a:r>
            <a:endParaRPr lang="en" dirty="0">
              <a:latin typeface="Avenir Book"/>
              <a:cs typeface="Avenir Book"/>
            </a:endParaRPr>
          </a:p>
        </p:txBody>
      </p:sp>
      <p:pic>
        <p:nvPicPr>
          <p:cNvPr id="2" name="Picture 1" descr="LVC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04" y="5892800"/>
            <a:ext cx="143773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Vegas </a:t>
            </a:r>
            <a:r>
              <a:rPr lang="en-US" sz="3600" dirty="0">
                <a:latin typeface="SignPainter-HouseScript"/>
                <a:cs typeface="SignPainter-HouseScript"/>
              </a:rPr>
              <a:t>Visitor Volume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56156"/>
              </p:ext>
            </p:extLst>
          </p:nvPr>
        </p:nvGraphicFramePr>
        <p:xfrm>
          <a:off x="457200" y="2371830"/>
          <a:ext cx="8229600" cy="330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6991048" y="2259787"/>
            <a:ext cx="1608665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3600" dirty="0">
                <a:solidFill>
                  <a:srgbClr val="EC008C"/>
                </a:solidFill>
              </a:rPr>
              <a:t>42.3m</a:t>
            </a:r>
            <a:endParaRPr lang="en-US" sz="3600" dirty="0">
              <a:solidFill>
                <a:srgbClr val="EC008C"/>
              </a:solidFill>
              <a:latin typeface="SignPainter-HouseScript"/>
              <a:cs typeface="SignPainter-HouseScrip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35155" y="2038886"/>
            <a:ext cx="117008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Light"/>
                <a:cs typeface="Avenir Light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41265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291720"/>
              </p:ext>
            </p:extLst>
          </p:nvPr>
        </p:nvGraphicFramePr>
        <p:xfrm>
          <a:off x="223419" y="2049554"/>
          <a:ext cx="8821271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Vegas </a:t>
            </a:r>
            <a:r>
              <a:rPr lang="en-US" sz="3600" dirty="0">
                <a:latin typeface="SignPainter-HouseScript"/>
                <a:cs typeface="SignPainter-HouseScript"/>
              </a:rPr>
              <a:t>Room Inventory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925981" y="2063517"/>
            <a:ext cx="200298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3600" dirty="0">
                <a:solidFill>
                  <a:srgbClr val="EC008C"/>
                </a:solidFill>
              </a:rPr>
              <a:t>149,213</a:t>
            </a:r>
            <a:endParaRPr lang="en-US" sz="3600" dirty="0">
              <a:solidFill>
                <a:srgbClr val="EC008C"/>
              </a:solidFill>
              <a:latin typeface="SignPainter-HouseScript"/>
              <a:cs typeface="SignPainter-HouseScrip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4601" y="1686146"/>
            <a:ext cx="117008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Light"/>
                <a:cs typeface="Avenir Light"/>
              </a:rPr>
              <a:t>Rooms</a:t>
            </a:r>
          </a:p>
        </p:txBody>
      </p:sp>
    </p:spTree>
    <p:extLst>
      <p:ext uri="{BB962C8B-B14F-4D97-AF65-F5344CB8AC3E}">
        <p14:creationId xmlns:p14="http://schemas.microsoft.com/office/powerpoint/2010/main" val="52132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15015" y="1011210"/>
            <a:ext cx="3636079" cy="2327048"/>
            <a:chOff x="5529735" y="422684"/>
            <a:chExt cx="3292588" cy="20324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9735" y="422684"/>
              <a:ext cx="3292588" cy="2032462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7404024" y="1915809"/>
              <a:ext cx="1214995" cy="2688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Wynn-Encore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32509" y="3877580"/>
            <a:ext cx="3231076" cy="2189677"/>
            <a:chOff x="5224247" y="2676201"/>
            <a:chExt cx="2911103" cy="19445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4247" y="2676201"/>
              <a:ext cx="2911103" cy="1944526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53665" y="2695841"/>
              <a:ext cx="768781" cy="2733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Orleans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8493" y="1009761"/>
            <a:ext cx="2475174" cy="2986140"/>
            <a:chOff x="188071" y="0"/>
            <a:chExt cx="2241351" cy="260811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071" y="0"/>
              <a:ext cx="2241351" cy="2608118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54370" y="57834"/>
              <a:ext cx="646217" cy="2688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Palms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8742" y="2397256"/>
            <a:ext cx="3590373" cy="2327048"/>
            <a:chOff x="2672295" y="739668"/>
            <a:chExt cx="3251200" cy="20324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r="30450"/>
            <a:stretch/>
          </p:blipFill>
          <p:spPr>
            <a:xfrm>
              <a:off x="2672295" y="739668"/>
              <a:ext cx="3251200" cy="2032462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677619" y="814009"/>
              <a:ext cx="922038" cy="2688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 Rock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1727" y="3523406"/>
            <a:ext cx="3608555" cy="2588503"/>
            <a:chOff x="188071" y="2322027"/>
            <a:chExt cx="3251200" cy="22987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071" y="2322027"/>
              <a:ext cx="3251200" cy="2298700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245401" y="2322027"/>
              <a:ext cx="1079149" cy="2733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7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532" y="820999"/>
            <a:ext cx="2369316" cy="3383124"/>
            <a:chOff x="1607948" y="68341"/>
            <a:chExt cx="2134998" cy="29720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7948" y="133131"/>
              <a:ext cx="2134998" cy="2907231"/>
            </a:xfrm>
            <a:prstGeom prst="rect">
              <a:avLst/>
            </a:prstGeom>
            <a:ln w="25400">
              <a:solidFill>
                <a:srgbClr val="40C7EF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33383" y="68341"/>
              <a:ext cx="617078" cy="2703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Vdara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39714" y="845416"/>
            <a:ext cx="3498394" cy="2928983"/>
            <a:chOff x="3791540" y="108272"/>
            <a:chExt cx="3107402" cy="23631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1540" y="108272"/>
              <a:ext cx="3107402" cy="2363105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23727" y="133131"/>
              <a:ext cx="474247" cy="2483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Aria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83613" y="849761"/>
            <a:ext cx="2361372" cy="3626176"/>
            <a:chOff x="6736480" y="108861"/>
            <a:chExt cx="2127840" cy="31855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6480" y="108861"/>
              <a:ext cx="2127840" cy="3185538"/>
            </a:xfrm>
            <a:prstGeom prst="rect">
              <a:avLst/>
            </a:prstGeom>
            <a:ln>
              <a:solidFill>
                <a:srgbClr val="40C7EF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839165" y="190435"/>
              <a:ext cx="885490" cy="459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Mandarin </a:t>
              </a:r>
            </a:p>
            <a:p>
              <a:pPr algn="r"/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Oriental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22243" y="3470528"/>
            <a:ext cx="3483065" cy="2432241"/>
            <a:chOff x="3322825" y="2588532"/>
            <a:chExt cx="3138601" cy="2136685"/>
          </a:xfrm>
        </p:grpSpPr>
        <p:pic>
          <p:nvPicPr>
            <p:cNvPr id="12" name="Picture 3" descr="[&quot;2016-0378-9533.jpg&quot;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825" y="2645518"/>
              <a:ext cx="3138601" cy="2079699"/>
            </a:xfrm>
            <a:prstGeom prst="rect">
              <a:avLst/>
            </a:prstGeom>
            <a:noFill/>
            <a:ln w="9525">
              <a:solidFill>
                <a:srgbClr val="40C7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22825" y="2588532"/>
              <a:ext cx="1391239" cy="2703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Palazzo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7868" y="3312251"/>
            <a:ext cx="3187347" cy="2612412"/>
            <a:chOff x="196497" y="2430255"/>
            <a:chExt cx="2872129" cy="2294962"/>
          </a:xfrm>
        </p:grpSpPr>
        <p:pic>
          <p:nvPicPr>
            <p:cNvPr id="15" name="Picture 5" descr="The Cosmopolitan of Las Veg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97" y="2430255"/>
              <a:ext cx="2872129" cy="2294962"/>
            </a:xfrm>
            <a:prstGeom prst="rect">
              <a:avLst/>
            </a:prstGeom>
            <a:noFill/>
            <a:ln w="9525">
              <a:solidFill>
                <a:srgbClr val="40C7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96497" y="3869878"/>
              <a:ext cx="1244916" cy="2703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Cosmopolitan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83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5158350"/>
            <a:ext cx="41267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Mike Dabadie, Heart+Mind Strategies</a:t>
            </a:r>
            <a:endParaRPr lang="en" dirty="0"/>
          </a:p>
        </p:txBody>
      </p: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41267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Insights</a:t>
            </a:r>
            <a:endParaRPr lang="en" dirty="0">
              <a:latin typeface="Avenir Book"/>
              <a:cs typeface="Avenir Book"/>
            </a:endParaRPr>
          </a:p>
        </p:txBody>
      </p:sp>
      <p:pic>
        <p:nvPicPr>
          <p:cNvPr id="2" name="Picture 1" descr="HM_1CP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6128550"/>
            <a:ext cx="2011680" cy="451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99265"/>
              </p:ext>
            </p:extLst>
          </p:nvPr>
        </p:nvGraphicFramePr>
        <p:xfrm>
          <a:off x="64601" y="2127948"/>
          <a:ext cx="8928847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Vegas </a:t>
            </a:r>
            <a:r>
              <a:rPr lang="en-US" sz="3600" dirty="0">
                <a:latin typeface="SignPainter-HouseScript"/>
                <a:cs typeface="SignPainter-HouseScript"/>
              </a:rPr>
              <a:t>Room Inventory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4601" y="1686146"/>
            <a:ext cx="117008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Light"/>
                <a:cs typeface="Avenir Light"/>
              </a:rPr>
              <a:t>Rooms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784379" y="1686146"/>
            <a:ext cx="135962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Light"/>
                <a:cs typeface="Avenir Light"/>
              </a:rPr>
              <a:t>Occupancy</a:t>
            </a:r>
          </a:p>
        </p:txBody>
      </p:sp>
    </p:spTree>
    <p:extLst>
      <p:ext uri="{BB962C8B-B14F-4D97-AF65-F5344CB8AC3E}">
        <p14:creationId xmlns:p14="http://schemas.microsoft.com/office/powerpoint/2010/main" val="302118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805614"/>
              </p:ext>
            </p:extLst>
          </p:nvPr>
        </p:nvGraphicFramePr>
        <p:xfrm>
          <a:off x="64601" y="2127948"/>
          <a:ext cx="8928847" cy="353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Vegas </a:t>
            </a:r>
            <a:r>
              <a:rPr lang="en-US" sz="3600" dirty="0">
                <a:latin typeface="SignPainter-HouseScript"/>
                <a:cs typeface="SignPainter-HouseScript"/>
              </a:rPr>
              <a:t>Room Inventory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4601" y="1686146"/>
            <a:ext cx="117008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Light"/>
                <a:cs typeface="Avenir Light"/>
              </a:rPr>
              <a:t>Rooms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784379" y="1686146"/>
            <a:ext cx="1359621" cy="4418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0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Playfair Display"/>
              <a:buNone/>
              <a:defRPr sz="2400" b="0">
                <a:solidFill>
                  <a:srgbClr val="999999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Avenir Light"/>
                <a:cs typeface="Avenir Light"/>
              </a:rPr>
              <a:t>Occupancy</a:t>
            </a:r>
          </a:p>
        </p:txBody>
      </p:sp>
    </p:spTree>
    <p:extLst>
      <p:ext uri="{BB962C8B-B14F-4D97-AF65-F5344CB8AC3E}">
        <p14:creationId xmlns:p14="http://schemas.microsoft.com/office/powerpoint/2010/main" val="311862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Occupancy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953030"/>
              </p:ext>
            </p:extLst>
          </p:nvPr>
        </p:nvGraphicFramePr>
        <p:xfrm>
          <a:off x="386646" y="2313036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0359" y="1906725"/>
            <a:ext cx="2438400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  <a:tab pos="4286250" algn="r"/>
              </a:tabLst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40C7EF"/>
                </a:solidFill>
                <a:effectLst/>
                <a:uLnTx/>
                <a:uFillTx/>
                <a:latin typeface="SignPainter-HouseScript"/>
                <a:ea typeface="ヒラギノ角ゴ Pro W3"/>
                <a:cs typeface="SignPainter-HouseScript"/>
              </a:rPr>
              <a:t>US Average</a:t>
            </a:r>
          </a:p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  <a:tab pos="4286250" algn="r"/>
              </a:tabLst>
              <a:defRPr/>
            </a:pP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40C7EF"/>
              </a:solidFill>
              <a:effectLst/>
              <a:uLnTx/>
              <a:uFillTx/>
              <a:latin typeface="SignPainter-HouseScript"/>
              <a:ea typeface="ヒラギノ角ゴ Pro W3"/>
              <a:cs typeface="SignPainter-HouseScript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04687" y="1908717"/>
            <a:ext cx="243840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200400" algn="r"/>
                <a:tab pos="42862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00400" algn="r"/>
                <a:tab pos="4286250" algn="r"/>
              </a:tabLst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40C7EF"/>
                </a:solidFill>
                <a:effectLst/>
                <a:uLnTx/>
                <a:uFillTx/>
                <a:latin typeface="SignPainter-HouseScript"/>
                <a:ea typeface="ヒラギノ角ゴ Pro W3"/>
                <a:cs typeface="SignPainter-HouseScript"/>
              </a:rPr>
              <a:t>Las Vegas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25980" y="3000636"/>
            <a:ext cx="6918325" cy="907356"/>
            <a:chOff x="2057400" y="2731958"/>
            <a:chExt cx="6917722" cy="1338392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994095" y="2731958"/>
              <a:ext cx="1981027" cy="1134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80">
                      <a:alpha val="50195"/>
                    </a:srgbClr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1pPr>
              <a:lvl2pPr marL="742950" indent="-285750" eaLnBrk="0" hangingPunct="0"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2pPr>
              <a:lvl3pPr marL="1143000" indent="-228600" eaLnBrk="0" hangingPunct="0"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3pPr>
              <a:lvl4pPr marL="1600200" indent="-228600" eaLnBrk="0" hangingPunct="0"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4pPr>
              <a:lvl5pPr marL="2057400" indent="-228600" eaLnBrk="0" hangingPunct="0"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00400" algn="r"/>
                  <a:tab pos="4286250" algn="r"/>
                </a:tabLst>
                <a:defRPr>
                  <a:solidFill>
                    <a:schemeClr val="tx1"/>
                  </a:solidFill>
                  <a:latin typeface="Century Gothic" pitchFamily="34" charset="0"/>
                  <a:ea typeface="ヒラギノ角ゴ Pro W3" charset="-128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r"/>
                  <a:tab pos="4286250" algn="r"/>
                </a:tabLst>
                <a:defRPr/>
              </a:pPr>
              <a:r>
                <a:rPr kumimoji="0" lang="en-US" sz="2000" b="1" i="0" u="sng" strike="noStrike" kern="0" cap="none" spc="0" normalizeH="0" baseline="0" noProof="0" dirty="0">
                  <a:ln>
                    <a:noFill/>
                  </a:ln>
                  <a:solidFill>
                    <a:srgbClr val="EC00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ヒラギノ角ゴ Pro W3" charset="-128"/>
                </a:rPr>
                <a:t>Difference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00400" algn="r"/>
                  <a:tab pos="4286250" algn="r"/>
                </a:tabLst>
                <a:defRPr/>
              </a:pPr>
              <a:r>
                <a:rPr kumimoji="0" lang="en-US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EC008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ヒラギノ角ゴ Pro W3" charset="-128"/>
                </a:rPr>
                <a:t>22.1 pts</a:t>
              </a:r>
            </a:p>
          </p:txBody>
        </p:sp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6976634" y="2806157"/>
              <a:ext cx="271438" cy="1264193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63500">
              <a:solidFill>
                <a:srgbClr val="EC00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2057400" y="4070350"/>
              <a:ext cx="4919234" cy="0"/>
            </a:xfrm>
            <a:prstGeom prst="line">
              <a:avLst/>
            </a:prstGeom>
            <a:noFill/>
            <a:ln w="63500">
              <a:solidFill>
                <a:srgbClr val="EC008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2057400" y="2783472"/>
              <a:ext cx="4919234" cy="0"/>
            </a:xfrm>
            <a:prstGeom prst="line">
              <a:avLst/>
            </a:prstGeom>
            <a:noFill/>
            <a:ln w="63500">
              <a:solidFill>
                <a:srgbClr val="EC008C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C008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7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 Vegas Brand: </a:t>
            </a:r>
            <a:r>
              <a:rPr lang="en-US" sz="4000" dirty="0">
                <a:latin typeface="SignPainter-HouseScript"/>
                <a:cs typeface="SignPainter-HouseScript"/>
              </a:rPr>
              <a:t>Beyond Gaming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134472" y="188298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Clark County Casinos:  Gaming vs. Non-Gaming Mix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419451"/>
              </p:ext>
            </p:extLst>
          </p:nvPr>
        </p:nvGraphicFramePr>
        <p:xfrm>
          <a:off x="457200" y="2457474"/>
          <a:ext cx="8229600" cy="319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573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Takeaways</a:t>
            </a:r>
            <a:endParaRPr lang="en-US" sz="3200" dirty="0">
              <a:latin typeface="SignPainter-HouseScript"/>
              <a:cs typeface="SignPainter-HouseScrip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4472" y="1882983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kern="1200" dirty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</a:rPr>
              <a:t>Personal and Societal Value(s) Proposition</a:t>
            </a:r>
            <a:br>
              <a:rPr lang="en-US" sz="2400" kern="1200" dirty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</a:rPr>
            </a:br>
            <a:endParaRPr lang="en-US" sz="2400" dirty="0"/>
          </a:p>
          <a:p>
            <a:pPr algn="ctr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Pluralism Rising (Millennials and Women)</a:t>
            </a:r>
            <a:br>
              <a:rPr lang="en-US" sz="2400" dirty="0"/>
            </a:br>
            <a:endParaRPr lang="en-US" sz="2400" dirty="0"/>
          </a:p>
          <a:p>
            <a:pPr algn="ctr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Dimensionalization</a:t>
            </a:r>
            <a:r>
              <a:rPr lang="en-US" sz="2400" dirty="0"/>
              <a:t> of Brand Promise</a:t>
            </a:r>
            <a:br>
              <a:rPr lang="en-US" sz="2400" dirty="0"/>
            </a:br>
            <a:endParaRPr lang="en-US" sz="2400" dirty="0"/>
          </a:p>
          <a:p>
            <a:pPr algn="ctr">
              <a:defRPr sz="1862" b="0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Interplay of Cognition &amp; Emotion=Business Impact</a:t>
            </a:r>
          </a:p>
        </p:txBody>
      </p:sp>
    </p:spTree>
    <p:extLst>
      <p:ext uri="{BB962C8B-B14F-4D97-AF65-F5344CB8AC3E}">
        <p14:creationId xmlns:p14="http://schemas.microsoft.com/office/powerpoint/2010/main" val="2085134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685800" y="3112950"/>
            <a:ext cx="56388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Thank You!</a:t>
            </a:r>
            <a:endParaRPr lang="en" dirty="0">
              <a:latin typeface="Avenir Book"/>
              <a:cs typeface="Avenir Book"/>
            </a:endParaRPr>
          </a:p>
        </p:txBody>
      </p:sp>
      <p:pic>
        <p:nvPicPr>
          <p:cNvPr id="2" name="Picture 1" descr="LVC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04" y="5892800"/>
            <a:ext cx="143773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3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261500" y="2882400"/>
            <a:ext cx="6621000" cy="109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" dirty="0"/>
              <a:t>A </a:t>
            </a:r>
            <a:r>
              <a:rPr lang="en" sz="6000" dirty="0">
                <a:latin typeface="SignPainter-HouseScript"/>
                <a:cs typeface="SignPainter-HouseScript"/>
              </a:rPr>
              <a:t>values revolution </a:t>
            </a:r>
            <a:r>
              <a:rPr lang="en" dirty="0"/>
              <a:t>is reshaping the consumer marketplace. Companies, regardless of their size or target market, must understand the significance of this social trend. </a:t>
            </a:r>
          </a:p>
        </p:txBody>
      </p:sp>
      <p:sp>
        <p:nvSpPr>
          <p:cNvPr id="3" name="Shape 78"/>
          <p:cNvSpPr txBox="1">
            <a:spLocks/>
          </p:cNvSpPr>
          <p:nvPr/>
        </p:nvSpPr>
        <p:spPr>
          <a:xfrm>
            <a:off x="3060700" y="5605350"/>
            <a:ext cx="54610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Char char="◈"/>
              <a:defRPr sz="30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24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Playfair Display"/>
              <a:buNone/>
              <a:defRPr sz="1800" b="0" i="1" u="none" strike="noStrike" cap="none">
                <a:solidFill>
                  <a:srgbClr val="F3F3F3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r">
              <a:buNone/>
            </a:pPr>
            <a:r>
              <a:rPr lang="en" sz="1600" dirty="0">
                <a:solidFill>
                  <a:srgbClr val="40C7EF"/>
                </a:solidFill>
              </a:rPr>
              <a:t>Spend Shift: How the Post Recession Values Revolution is Changing the Way We Buy, Sell, and Live </a:t>
            </a:r>
          </a:p>
          <a:p>
            <a:pPr algn="r">
              <a:buNone/>
            </a:pPr>
            <a:r>
              <a:rPr lang="en" sz="1600" dirty="0">
                <a:solidFill>
                  <a:srgbClr val="40C7EF"/>
                </a:solidFill>
              </a:rPr>
              <a:t>– John Gerzema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435590" y="4518637"/>
            <a:ext cx="4222674" cy="12725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-US" sz="8000" dirty="0">
                <a:solidFill>
                  <a:srgbClr val="40C7EF"/>
                </a:solidFill>
                <a:latin typeface="SignPainter-HouseScript"/>
                <a:cs typeface="SignPainter-HouseScript"/>
              </a:rPr>
              <a:t>INCLUSIVE</a:t>
            </a:r>
            <a:endParaRPr lang="en" sz="8000" dirty="0">
              <a:solidFill>
                <a:srgbClr val="40C7EF"/>
              </a:solidFill>
              <a:latin typeface="SignPainter-HouseScript"/>
              <a:cs typeface="SignPainter-HouseScript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Consumers Looking for </a:t>
            </a:r>
            <a:br>
              <a:rPr lang="en-US" dirty="0">
                <a:latin typeface="Avenir Book"/>
                <a:cs typeface="Avenir Book"/>
              </a:rPr>
            </a:br>
            <a:r>
              <a:rPr lang="en-US" dirty="0">
                <a:latin typeface="Avenir Book"/>
                <a:cs typeface="Avenir Book"/>
              </a:rPr>
              <a:t>New Brand Relationships</a:t>
            </a:r>
            <a:endParaRPr lang="en" dirty="0">
              <a:latin typeface="Avenir Book"/>
              <a:cs typeface="Avenir Book"/>
            </a:endParaRPr>
          </a:p>
        </p:txBody>
      </p:sp>
      <p:sp>
        <p:nvSpPr>
          <p:cNvPr id="5" name="Shape 109"/>
          <p:cNvSpPr txBox="1">
            <a:spLocks/>
          </p:cNvSpPr>
          <p:nvPr/>
        </p:nvSpPr>
        <p:spPr>
          <a:xfrm>
            <a:off x="4905490" y="2994637"/>
            <a:ext cx="4222674" cy="894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algn="ctr">
              <a:buFont typeface="Droid Sans"/>
              <a:buNone/>
            </a:pPr>
            <a:r>
              <a:rPr lang="en" sz="4800" dirty="0">
                <a:latin typeface="Avenir Book"/>
                <a:cs typeface="Avenir Book"/>
              </a:rPr>
              <a:t>Friendly</a:t>
            </a:r>
          </a:p>
        </p:txBody>
      </p:sp>
      <p:sp>
        <p:nvSpPr>
          <p:cNvPr id="6" name="Shape 109"/>
          <p:cNvSpPr txBox="1">
            <a:spLocks/>
          </p:cNvSpPr>
          <p:nvPr/>
        </p:nvSpPr>
        <p:spPr>
          <a:xfrm>
            <a:off x="4422890" y="2496774"/>
            <a:ext cx="4222674" cy="894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algn="ctr">
              <a:buFont typeface="Droid Sans"/>
              <a:buNone/>
            </a:pPr>
            <a:r>
              <a:rPr lang="en" sz="3200" dirty="0">
                <a:latin typeface="Avenir Book"/>
                <a:cs typeface="Avenir Book"/>
              </a:rPr>
              <a:t>Socially Responsible</a:t>
            </a:r>
          </a:p>
        </p:txBody>
      </p:sp>
      <p:sp>
        <p:nvSpPr>
          <p:cNvPr id="7" name="Shape 109"/>
          <p:cNvSpPr txBox="1">
            <a:spLocks/>
          </p:cNvSpPr>
          <p:nvPr/>
        </p:nvSpPr>
        <p:spPr>
          <a:xfrm>
            <a:off x="4397490" y="2100511"/>
            <a:ext cx="3073399" cy="894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algn="ctr">
              <a:buFont typeface="Droid Sans"/>
              <a:buNone/>
            </a:pPr>
            <a:r>
              <a:rPr lang="en" dirty="0">
                <a:latin typeface="Avenir Book"/>
                <a:cs typeface="Avenir Book"/>
              </a:rPr>
              <a:t>Leader</a:t>
            </a:r>
          </a:p>
        </p:txBody>
      </p:sp>
      <p:sp>
        <p:nvSpPr>
          <p:cNvPr id="9" name="Shape 109"/>
          <p:cNvSpPr txBox="1">
            <a:spLocks/>
          </p:cNvSpPr>
          <p:nvPr/>
        </p:nvSpPr>
        <p:spPr>
          <a:xfrm>
            <a:off x="536538" y="2618649"/>
            <a:ext cx="3422725" cy="2512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algn="ctr">
              <a:buFont typeface="Droid Sans"/>
              <a:buNone/>
            </a:pPr>
            <a:r>
              <a:rPr lang="en" sz="3200" dirty="0">
                <a:latin typeface="Avenir Book"/>
                <a:cs typeface="Avenir Book"/>
              </a:rPr>
              <a:t>Exclusive</a:t>
            </a:r>
          </a:p>
          <a:p>
            <a:pPr algn="ctr">
              <a:buFont typeface="Droid Sans"/>
              <a:buNone/>
            </a:pPr>
            <a:r>
              <a:rPr lang="en" sz="3200" dirty="0">
                <a:latin typeface="Avenir Book"/>
                <a:cs typeface="Avenir Book"/>
              </a:rPr>
              <a:t>Sensuous</a:t>
            </a:r>
          </a:p>
          <a:p>
            <a:pPr algn="ctr">
              <a:buFont typeface="Droid Sans"/>
              <a:buNone/>
            </a:pPr>
            <a:r>
              <a:rPr lang="en" sz="3200" dirty="0">
                <a:latin typeface="Avenir Book"/>
                <a:cs typeface="Avenir Book"/>
              </a:rPr>
              <a:t>Daring</a:t>
            </a:r>
          </a:p>
          <a:p>
            <a:pPr algn="ctr">
              <a:buFont typeface="Droid Sans"/>
              <a:buNone/>
            </a:pPr>
            <a:r>
              <a:rPr lang="en" sz="3200" dirty="0">
                <a:latin typeface="Avenir Book"/>
                <a:cs typeface="Avenir Book"/>
              </a:rPr>
              <a:t>Trendy</a:t>
            </a:r>
          </a:p>
        </p:txBody>
      </p:sp>
      <p:sp>
        <p:nvSpPr>
          <p:cNvPr id="13" name="Shape 109"/>
          <p:cNvSpPr txBox="1">
            <a:spLocks noGrp="1"/>
          </p:cNvSpPr>
          <p:nvPr>
            <p:ph type="body" idx="1"/>
          </p:nvPr>
        </p:nvSpPr>
        <p:spPr>
          <a:xfrm>
            <a:off x="4149763" y="3949699"/>
            <a:ext cx="2632037" cy="894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-US" sz="6000" dirty="0">
                <a:solidFill>
                  <a:srgbClr val="40C7EF"/>
                </a:solidFill>
                <a:latin typeface="SignPainter-HouseScript"/>
                <a:cs typeface="SignPainter-HouseScript"/>
              </a:rPr>
              <a:t>CARING</a:t>
            </a:r>
            <a:endParaRPr lang="en" sz="6000" dirty="0">
              <a:solidFill>
                <a:srgbClr val="40C7EF"/>
              </a:solidFill>
              <a:latin typeface="SignPainter-HouseScript"/>
              <a:cs typeface="SignPainter-HouseScript"/>
            </a:endParaRPr>
          </a:p>
        </p:txBody>
      </p:sp>
      <p:sp>
        <p:nvSpPr>
          <p:cNvPr id="14" name="Shape 109"/>
          <p:cNvSpPr txBox="1">
            <a:spLocks noGrp="1"/>
          </p:cNvSpPr>
          <p:nvPr>
            <p:ph type="body" idx="1"/>
          </p:nvPr>
        </p:nvSpPr>
        <p:spPr>
          <a:xfrm>
            <a:off x="3746653" y="3472111"/>
            <a:ext cx="4940300" cy="894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-US" sz="4800" dirty="0">
                <a:solidFill>
                  <a:srgbClr val="40C7EF"/>
                </a:solidFill>
                <a:latin typeface="SignPainter-HouseScript"/>
                <a:cs typeface="SignPainter-HouseScript"/>
              </a:rPr>
              <a:t>NON-JUDEGMENTAL</a:t>
            </a:r>
            <a:endParaRPr lang="en" sz="4800" dirty="0">
              <a:solidFill>
                <a:srgbClr val="40C7EF"/>
              </a:solidFill>
              <a:latin typeface="SignPainter-HouseScript"/>
              <a:cs typeface="SignPainter-HouseScrip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16000" y="2994636"/>
            <a:ext cx="2387600" cy="1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6000" y="3494947"/>
            <a:ext cx="2387600" cy="1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6000" y="3972535"/>
            <a:ext cx="2387600" cy="1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6000" y="4493236"/>
            <a:ext cx="2387600" cy="1"/>
          </a:xfrm>
          <a:prstGeom prst="line">
            <a:avLst/>
          </a:prstGeom>
          <a:ln>
            <a:solidFill>
              <a:srgbClr val="EC00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1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4800" y="1143000"/>
            <a:ext cx="34290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hape 132"/>
          <p:cNvSpPr/>
          <p:nvPr/>
        </p:nvSpPr>
        <p:spPr>
          <a:xfrm>
            <a:off x="3312175" y="-12700"/>
            <a:ext cx="2653777" cy="1516888"/>
          </a:xfrm>
          <a:prstGeom prst="flowChartMerge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-US" sz="2000" dirty="0">
              <a:solidFill>
                <a:srgbClr val="EC008C"/>
              </a:solidFill>
              <a:latin typeface="SignPainter-HouseScript"/>
              <a:ea typeface="Playfair Display"/>
              <a:cs typeface="SignPainter-HouseScript"/>
              <a:sym typeface="Playfair Display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>
                <a:solidFill>
                  <a:srgbClr val="40C7EF"/>
                </a:solidFill>
                <a:latin typeface="SignPainter-HouseScript"/>
                <a:ea typeface="Playfair Display"/>
                <a:cs typeface="SignPainter-HouseScript"/>
                <a:sym typeface="Playfair Display"/>
              </a:rPr>
              <a:t>DISRUPTION</a:t>
            </a:r>
            <a:endParaRPr lang="en" sz="2400" dirty="0">
              <a:solidFill>
                <a:srgbClr val="40C7EF"/>
              </a:solidFill>
              <a:latin typeface="SignPainter-HouseScript"/>
              <a:ea typeface="Playfair Display"/>
              <a:cs typeface="SignPainter-HouseScript"/>
              <a:sym typeface="Playfair Display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venir Book"/>
                <a:ea typeface="Droid Sans"/>
                <a:cs typeface="Avenir Book"/>
                <a:sym typeface="Droid Sans"/>
              </a:rPr>
              <a:t>o</a:t>
            </a:r>
            <a:r>
              <a:rPr lang="en-US" dirty="0">
                <a:solidFill>
                  <a:schemeClr val="dk1"/>
                </a:solidFill>
                <a:latin typeface="Avenir Book"/>
                <a:ea typeface="Droid Sans"/>
                <a:cs typeface="Avenir Book"/>
                <a:sym typeface="Droid Sans"/>
              </a:rPr>
              <a:t>f the traditional Value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venir Book"/>
                <a:ea typeface="Droid Sans"/>
                <a:cs typeface="Avenir Book"/>
                <a:sym typeface="Droid Sans"/>
              </a:rPr>
              <a:t>Proposition</a:t>
            </a:r>
            <a:endParaRPr lang="en" dirty="0">
              <a:solidFill>
                <a:schemeClr val="dk1"/>
              </a:solidFill>
              <a:latin typeface="Avenir Book"/>
              <a:ea typeface="Droid Sans"/>
              <a:cs typeface="Avenir Book"/>
              <a:sym typeface="Droid Sans"/>
            </a:endParaRPr>
          </a:p>
        </p:txBody>
      </p:sp>
      <p:pic>
        <p:nvPicPr>
          <p:cNvPr id="5" name="Picture 4" descr="icons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"/>
          <a:stretch/>
        </p:blipFill>
        <p:spPr>
          <a:xfrm>
            <a:off x="0" y="0"/>
            <a:ext cx="9137668" cy="6616700"/>
          </a:xfrm>
          <a:prstGeom prst="rect">
            <a:avLst/>
          </a:prstGeom>
        </p:spPr>
      </p:pic>
      <p:pic>
        <p:nvPicPr>
          <p:cNvPr id="8" name="Picture 7" descr="icons blu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880025" y="2484075"/>
            <a:ext cx="3584100" cy="2291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" dirty="0">
                <a:latin typeface="Avenir Book"/>
                <a:cs typeface="Avenir Book"/>
              </a:rPr>
              <a:t>Value delivered based on the need of the organization and the customer.</a:t>
            </a:r>
            <a:br>
              <a:rPr lang="en" dirty="0">
                <a:latin typeface="Avenir Book"/>
                <a:cs typeface="Avenir Book"/>
              </a:rPr>
            </a:br>
            <a:endParaRPr lang="en" dirty="0">
              <a:latin typeface="Avenir Book"/>
              <a:cs typeface="Avenir Book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venir Book"/>
                <a:cs typeface="Avenir Book"/>
              </a:rPr>
              <a:t>Redefining the </a:t>
            </a:r>
            <a:r>
              <a:rPr lang="en-US" sz="3600" dirty="0">
                <a:latin typeface="SignPainter-HouseScript"/>
                <a:cs typeface="SignPainter-HouseScript"/>
              </a:rPr>
              <a:t>Value Proposition</a:t>
            </a:r>
            <a:endParaRPr lang="en" sz="3600" dirty="0">
              <a:latin typeface="SignPainter-HouseScript"/>
              <a:cs typeface="SignPainter-HouseScript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79874" y="2484075"/>
            <a:ext cx="3584100" cy="2291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" dirty="0">
                <a:latin typeface="Avenir Book"/>
                <a:cs typeface="Avenir Book"/>
              </a:rPr>
              <a:t>Value delivered through </a:t>
            </a:r>
            <a:r>
              <a:rPr lang="en" dirty="0">
                <a:solidFill>
                  <a:srgbClr val="40C7EF"/>
                </a:solidFill>
                <a:latin typeface="Avenir Book"/>
                <a:cs typeface="Avenir Book"/>
              </a:rPr>
              <a:t>shared individual, societal, and brand values.</a:t>
            </a:r>
          </a:p>
        </p:txBody>
      </p:sp>
    </p:spTree>
    <p:extLst>
      <p:ext uri="{BB962C8B-B14F-4D97-AF65-F5344CB8AC3E}">
        <p14:creationId xmlns:p14="http://schemas.microsoft.com/office/powerpoint/2010/main" val="19508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and Societal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9274" y="5888793"/>
            <a:ext cx="34084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FULFILLMENT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Satisfaction, happiness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2203" y="5143027"/>
            <a:ext cx="33261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SELF-ESTEEM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Self-respect, pride, confidence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9274" y="3658870"/>
            <a:ext cx="34084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ENJOYMENT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Enjoying life, pleasure, having fun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2202" y="5779244"/>
            <a:ext cx="3415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TRADITIONAL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Respect for tradition, spirituality, devoutness, accepting my portion in life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9503" y="2908846"/>
            <a:ext cx="3338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PLURALISM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Non-judging, accepting of others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5624" y="1425919"/>
            <a:ext cx="34020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SignPainter-HouseScript"/>
                <a:cs typeface="SignPainter-HouseScript"/>
              </a:rPr>
              <a:t>ACCOMPLISHMENT 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Achievement, success, influence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5624" y="4274524"/>
            <a:ext cx="34020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EXCITEMENT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Exciting life, varied life, adventurous, new experiences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3724" y="2060623"/>
            <a:ext cx="3363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BELONGING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Member of a group/cause, shared relationships, inclusive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9503" y="3541557"/>
            <a:ext cx="3338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POWER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Social power, authority, wealth, preserving public image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57200" y="4462272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Excitement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4511379"/>
            <a:ext cx="396240" cy="396240"/>
          </a:xfrm>
          <a:prstGeom prst="rect">
            <a:avLst/>
          </a:prstGeom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457200" y="5959494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Sun.png"/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009532"/>
            <a:ext cx="365760" cy="365760"/>
          </a:xfrm>
          <a:prstGeom prst="rect">
            <a:avLst/>
          </a:prstGeom>
        </p:spPr>
      </p:pic>
      <p:sp>
        <p:nvSpPr>
          <p:cNvPr id="11" name="Oval 10"/>
          <p:cNvSpPr>
            <a:spLocks noChangeAspect="1"/>
          </p:cNvSpPr>
          <p:nvPr/>
        </p:nvSpPr>
        <p:spPr>
          <a:xfrm>
            <a:off x="457200" y="3723132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Drink.png"/>
          <p:cNvPicPr>
            <a:picLocks noChangeAspect="1"/>
          </p:cNvPicPr>
          <p:nvPr/>
        </p:nvPicPr>
        <p:blipFill>
          <a:blip r:embed="rId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773170"/>
            <a:ext cx="365760" cy="365760"/>
          </a:xfrm>
          <a:prstGeom prst="rect">
            <a:avLst/>
          </a:prstGeom>
        </p:spPr>
      </p:pic>
      <p:sp>
        <p:nvSpPr>
          <p:cNvPr id="21" name="Oval 20"/>
          <p:cNvSpPr>
            <a:spLocks noChangeAspect="1"/>
          </p:cNvSpPr>
          <p:nvPr/>
        </p:nvSpPr>
        <p:spPr>
          <a:xfrm>
            <a:off x="457200" y="1489419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Trophy.png"/>
          <p:cNvPicPr>
            <a:picLocks noChangeAspect="1"/>
          </p:cNvPicPr>
          <p:nvPr/>
        </p:nvPicPr>
        <p:blipFill>
          <a:blip r:embed="rId6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76541"/>
            <a:ext cx="310896" cy="310896"/>
          </a:xfrm>
          <a:prstGeom prst="rect">
            <a:avLst/>
          </a:prstGeom>
        </p:spPr>
      </p:pic>
      <p:sp>
        <p:nvSpPr>
          <p:cNvPr id="23" name="Oval 22"/>
          <p:cNvSpPr>
            <a:spLocks noChangeAspect="1"/>
          </p:cNvSpPr>
          <p:nvPr/>
        </p:nvSpPr>
        <p:spPr>
          <a:xfrm>
            <a:off x="457200" y="2236391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Caring 3.png"/>
          <p:cNvPicPr>
            <a:picLocks noChangeAspect="1"/>
          </p:cNvPicPr>
          <p:nvPr/>
        </p:nvPicPr>
        <p:blipFill>
          <a:blip r:embed="rId7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85498"/>
            <a:ext cx="365760" cy="365760"/>
          </a:xfrm>
          <a:prstGeom prst="rect">
            <a:avLst/>
          </a:prstGeom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4864101" y="2976031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pluralism.png"/>
          <p:cNvPicPr>
            <a:picLocks noChangeAspect="1"/>
          </p:cNvPicPr>
          <p:nvPr/>
        </p:nvPicPr>
        <p:blipFill>
          <a:blip r:embed="rId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6" y="3029286"/>
            <a:ext cx="365760" cy="365760"/>
          </a:xfrm>
          <a:prstGeom prst="rect">
            <a:avLst/>
          </a:prstGeom>
        </p:spPr>
      </p:pic>
      <p:sp>
        <p:nvSpPr>
          <p:cNvPr id="24" name="Oval 23"/>
          <p:cNvSpPr>
            <a:spLocks noChangeAspect="1"/>
          </p:cNvSpPr>
          <p:nvPr/>
        </p:nvSpPr>
        <p:spPr>
          <a:xfrm>
            <a:off x="4862389" y="3722370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Power1.png"/>
          <p:cNvPicPr>
            <a:picLocks noChangeAspect="1"/>
          </p:cNvPicPr>
          <p:nvPr/>
        </p:nvPicPr>
        <p:blipFill>
          <a:blip r:embed="rId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9" y="3771392"/>
            <a:ext cx="365760" cy="365760"/>
          </a:xfrm>
          <a:prstGeom prst="rect">
            <a:avLst/>
          </a:prstGeom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4862389" y="5208016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Self Esteem.png"/>
          <p:cNvPicPr>
            <a:picLocks noChangeAspect="1"/>
          </p:cNvPicPr>
          <p:nvPr/>
        </p:nvPicPr>
        <p:blipFill>
          <a:blip r:embed="rId1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9" y="5270754"/>
            <a:ext cx="365760" cy="365760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4864101" y="5955393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Tradition.png"/>
          <p:cNvPicPr>
            <a:picLocks noChangeAspect="1"/>
          </p:cNvPicPr>
          <p:nvPr/>
        </p:nvPicPr>
        <p:blipFill>
          <a:blip r:embed="rId1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5979015"/>
            <a:ext cx="365760" cy="365760"/>
          </a:xfrm>
          <a:prstGeom prst="rect">
            <a:avLst/>
          </a:prstGeom>
        </p:spPr>
      </p:pic>
      <p:sp>
        <p:nvSpPr>
          <p:cNvPr id="49" name="Oval 48"/>
          <p:cNvSpPr>
            <a:spLocks noChangeAspect="1"/>
          </p:cNvSpPr>
          <p:nvPr/>
        </p:nvSpPr>
        <p:spPr>
          <a:xfrm>
            <a:off x="457200" y="5207635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Bird_1.png"/>
          <p:cNvPicPr>
            <a:picLocks noChangeAspect="1"/>
          </p:cNvPicPr>
          <p:nvPr/>
        </p:nvPicPr>
        <p:blipFill>
          <a:blip r:embed="rId1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5260467"/>
            <a:ext cx="365760" cy="365760"/>
          </a:xfrm>
          <a:prstGeom prst="rect">
            <a:avLst/>
          </a:prstGeom>
        </p:spPr>
      </p:pic>
      <p:sp>
        <p:nvSpPr>
          <p:cNvPr id="45" name="Oval 44"/>
          <p:cNvSpPr>
            <a:spLocks noChangeAspect="1"/>
          </p:cNvSpPr>
          <p:nvPr/>
        </p:nvSpPr>
        <p:spPr>
          <a:xfrm>
            <a:off x="457200" y="2983701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Caring 5.png"/>
          <p:cNvPicPr>
            <a:picLocks noChangeAspect="1"/>
          </p:cNvPicPr>
          <p:nvPr/>
        </p:nvPicPr>
        <p:blipFill>
          <a:blip r:embed="rId1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47201"/>
            <a:ext cx="365760" cy="365760"/>
          </a:xfrm>
          <a:prstGeom prst="rect">
            <a:avLst/>
          </a:prstGeom>
          <a:noFill/>
        </p:spPr>
      </p:pic>
      <p:sp>
        <p:nvSpPr>
          <p:cNvPr id="47" name="Oval 46"/>
          <p:cNvSpPr>
            <a:spLocks noChangeAspect="1"/>
          </p:cNvSpPr>
          <p:nvPr/>
        </p:nvSpPr>
        <p:spPr>
          <a:xfrm>
            <a:off x="4862389" y="1489419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Love.png"/>
          <p:cNvPicPr>
            <a:picLocks noChangeAspect="1"/>
          </p:cNvPicPr>
          <p:nvPr/>
        </p:nvPicPr>
        <p:blipFill>
          <a:blip r:embed="rId1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9" y="1565619"/>
            <a:ext cx="365760" cy="365760"/>
          </a:xfrm>
          <a:prstGeom prst="rect">
            <a:avLst/>
          </a:prstGeom>
        </p:spPr>
      </p:pic>
      <p:sp>
        <p:nvSpPr>
          <p:cNvPr id="46" name="Oval 45"/>
          <p:cNvSpPr>
            <a:spLocks noChangeAspect="1"/>
          </p:cNvSpPr>
          <p:nvPr/>
        </p:nvSpPr>
        <p:spPr>
          <a:xfrm>
            <a:off x="4864101" y="2231240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Peace of mind.png"/>
          <p:cNvPicPr>
            <a:picLocks noChangeAspect="1"/>
          </p:cNvPicPr>
          <p:nvPr/>
        </p:nvPicPr>
        <p:blipFill>
          <a:blip r:embed="rId15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2256640"/>
            <a:ext cx="365760" cy="365760"/>
          </a:xfrm>
          <a:prstGeom prst="rect">
            <a:avLst/>
          </a:prstGeom>
        </p:spPr>
      </p:pic>
      <p:sp>
        <p:nvSpPr>
          <p:cNvPr id="48" name="Oval 47"/>
          <p:cNvSpPr>
            <a:spLocks noChangeAspect="1"/>
          </p:cNvSpPr>
          <p:nvPr/>
        </p:nvSpPr>
        <p:spPr>
          <a:xfrm>
            <a:off x="4864101" y="4461637"/>
            <a:ext cx="457200" cy="457200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Security.png"/>
          <p:cNvPicPr>
            <a:picLocks noChangeAspect="1"/>
          </p:cNvPicPr>
          <p:nvPr/>
        </p:nvPicPr>
        <p:blipFill>
          <a:blip r:embed="rId16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69" y="4512437"/>
            <a:ext cx="365760" cy="3657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49274" y="5026497"/>
            <a:ext cx="34084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FREEDOM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Independence, self-direction, creativity, choosing own goals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9503" y="2056898"/>
            <a:ext cx="3338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PEACE OF MIND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Absence of mental stress or anxiety, relaxed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49503" y="4283837"/>
            <a:ext cx="3338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SECURITY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Personal, family, or national security, social order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93724" y="2807869"/>
            <a:ext cx="3363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CARING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Helpful, compassionate, caring acts, forgiving, loyal, responsible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49502" y="1311619"/>
            <a:ext cx="33388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SignPainter-HouseScript"/>
                <a:cs typeface="SignPainter-HouseScript"/>
              </a:rPr>
              <a:t>LOVE</a:t>
            </a:r>
          </a:p>
          <a:p>
            <a:r>
              <a:rPr lang="en-US" dirty="0">
                <a:solidFill>
                  <a:srgbClr val="EC008C"/>
                </a:solidFill>
                <a:latin typeface="Avenir Light"/>
                <a:cs typeface="Avenir Light"/>
              </a:rPr>
              <a:t>Romantic love, family love, deep affection for others</a:t>
            </a:r>
          </a:p>
        </p:txBody>
      </p:sp>
    </p:spTree>
    <p:extLst>
      <p:ext uri="{BB962C8B-B14F-4D97-AF65-F5344CB8AC3E}">
        <p14:creationId xmlns:p14="http://schemas.microsoft.com/office/powerpoint/2010/main" val="3349718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rot="10800000">
            <a:off x="3211050" y="551200"/>
            <a:ext cx="2721899" cy="1872599"/>
          </a:xfrm>
          <a:prstGeom prst="triangle">
            <a:avLst>
              <a:gd name="adj" fmla="val 50000"/>
            </a:avLst>
          </a:prstGeom>
          <a:solidFill>
            <a:srgbClr val="40C7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0C7EF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1388341" y="1065000"/>
            <a:ext cx="2193059" cy="12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dirty="0">
                <a:solidFill>
                  <a:srgbClr val="EC008C"/>
                </a:solidFill>
                <a:latin typeface="SignPainter-HouseScript"/>
                <a:cs typeface="SignPainter-HouseScript"/>
              </a:rPr>
              <a:t>I AM </a:t>
            </a:r>
            <a:r>
              <a:rPr lang="en-US" sz="2000" dirty="0">
                <a:solidFill>
                  <a:srgbClr val="EC008C"/>
                </a:solidFill>
                <a:latin typeface="Avenir Book"/>
                <a:cs typeface="Avenir Book"/>
              </a:rPr>
              <a:t>impacted </a:t>
            </a:r>
            <a:r>
              <a:rPr lang="en-US" sz="2000" dirty="0">
                <a:latin typeface="Avenir Book"/>
                <a:cs typeface="Avenir Book"/>
              </a:rPr>
              <a:t>by my choices and decisions</a:t>
            </a:r>
            <a:endParaRPr lang="en" sz="2000" dirty="0">
              <a:latin typeface="Avenir Book"/>
              <a:cs typeface="Avenir Book"/>
            </a:endParaRPr>
          </a:p>
        </p:txBody>
      </p:sp>
      <p:sp>
        <p:nvSpPr>
          <p:cNvPr id="13" name="Shape 97"/>
          <p:cNvSpPr txBox="1">
            <a:spLocks/>
          </p:cNvSpPr>
          <p:nvPr/>
        </p:nvSpPr>
        <p:spPr>
          <a:xfrm>
            <a:off x="5155692" y="1064999"/>
            <a:ext cx="2743200" cy="1284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Char char="◈"/>
              <a:defRPr sz="30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24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Droid Sans"/>
              <a:buNone/>
              <a:defRPr sz="1800" b="0" i="0" u="none" strike="noStrike" cap="none">
                <a:solidFill>
                  <a:srgbClr val="F3F3F3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pPr algn="r">
              <a:spcBef>
                <a:spcPts val="0"/>
              </a:spcBef>
              <a:buFont typeface="Droid Sans"/>
              <a:buNone/>
            </a:pPr>
            <a:r>
              <a:rPr lang="en-US" sz="3200" dirty="0">
                <a:solidFill>
                  <a:srgbClr val="EC008C"/>
                </a:solidFill>
                <a:latin typeface="SignPainter-HouseScript"/>
                <a:cs typeface="SignPainter-HouseScript"/>
              </a:rPr>
              <a:t>OTHERS ARE </a:t>
            </a:r>
            <a:r>
              <a:rPr lang="en-US" sz="2000" dirty="0">
                <a:solidFill>
                  <a:srgbClr val="EC008C"/>
                </a:solidFill>
                <a:latin typeface="Avenir Book"/>
                <a:cs typeface="Avenir Book"/>
              </a:rPr>
              <a:t>impacted </a:t>
            </a:r>
            <a:r>
              <a:rPr lang="en-US" sz="2000" dirty="0">
                <a:latin typeface="Avenir Book"/>
                <a:cs typeface="Avenir Book"/>
              </a:rPr>
              <a:t>by my choices and decisions</a:t>
            </a:r>
            <a:endParaRPr lang="en" sz="2000" dirty="0">
              <a:latin typeface="Avenir Book"/>
              <a:cs typeface="Avenir Book"/>
            </a:endParaRPr>
          </a:p>
        </p:txBody>
      </p:sp>
      <p:sp>
        <p:nvSpPr>
          <p:cNvPr id="25" name="Shape 132"/>
          <p:cNvSpPr/>
          <p:nvPr/>
        </p:nvSpPr>
        <p:spPr>
          <a:xfrm>
            <a:off x="3098800" y="551199"/>
            <a:ext cx="2997200" cy="2725401"/>
          </a:xfrm>
          <a:prstGeom prst="flowChartMerge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ct val="61111"/>
            </a:pPr>
            <a:r>
              <a:rPr lang="en" sz="1600" dirty="0">
                <a:solidFill>
                  <a:schemeClr val="dk1"/>
                </a:solidFill>
                <a:latin typeface="Avenir Book"/>
                <a:ea typeface="Droid Sans"/>
                <a:cs typeface="Avenir Book"/>
                <a:sym typeface="Droid Sans"/>
              </a:rPr>
              <a:t>I try to live my life by making decisions based on how…</a:t>
            </a:r>
          </a:p>
        </p:txBody>
      </p:sp>
      <p:pic>
        <p:nvPicPr>
          <p:cNvPr id="6" name="Picture 5" descr="shutterstock_235119934.jpg"/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000" y1="27500" x2="51000" y2="27500"/>
                        <a14:foregroundMark x1="52300" y1="37100" x2="52300" y2="37100"/>
                        <a14:foregroundMark x1="66700" y1="39800" x2="66700" y2="39800"/>
                        <a14:foregroundMark x1="52300" y1="50800" x2="52300" y2="50800"/>
                        <a14:foregroundMark x1="73800" y1="60600" x2="73800" y2="60600"/>
                        <a14:foregroundMark x1="28600" y1="59300" x2="28600" y2="59300"/>
                        <a14:foregroundMark x1="34700" y1="40500" x2="34700" y2="40500"/>
                        <a14:foregroundMark x1="20600" y1="39100" x2="20600" y2="39100"/>
                        <a14:foregroundMark x1="28000" y1="24800" x2="28000" y2="24800"/>
                        <a14:foregroundMark x1="38500" y1="21900" x2="38500" y2="21900"/>
                        <a14:foregroundMark x1="40500" y1="29800" x2="40500" y2="29800"/>
                        <a14:foregroundMark x1="59700" y1="29500" x2="59700" y2="29500"/>
                        <a14:foregroundMark x1="62600" y1="23000" x2="62600" y2="23000"/>
                        <a14:foregroundMark x1="77400" y1="26800" x2="77400" y2="26800"/>
                        <a14:foregroundMark x1="78700" y1="40500" x2="78700" y2="40500"/>
                        <a14:backgroundMark x1="42700" y1="27100" x2="42700" y2="27100"/>
                        <a14:backgroundMark x1="23700" y1="67100" x2="23700" y2="6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39"/>
          <a:stretch/>
        </p:blipFill>
        <p:spPr>
          <a:xfrm>
            <a:off x="6355923" y="109362"/>
            <a:ext cx="2730337" cy="2295144"/>
          </a:xfrm>
          <a:prstGeom prst="rect">
            <a:avLst/>
          </a:prstGeom>
        </p:spPr>
      </p:pic>
      <p:pic>
        <p:nvPicPr>
          <p:cNvPr id="28" name="Picture 27" descr="shutterstock_235119934.jpg"/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900" y1="50500" x2="50900" y2="50500"/>
                        <a14:backgroundMark x1="42700" y1="27100" x2="42700" y2="27100"/>
                        <a14:backgroundMark x1="23700" y1="67100" x2="23700" y2="6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30838" r="31740" b="18752"/>
          <a:stretch/>
        </p:blipFill>
        <p:spPr>
          <a:xfrm>
            <a:off x="243399" y="170201"/>
            <a:ext cx="2082800" cy="22918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98900" y="3404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FULFILLMENT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999" y="582980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SELF-ESTEEM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7550" y="3418330"/>
            <a:ext cx="137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ENJOYMENT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52069" y="3404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9891" y="4601972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PLURALISM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39915" y="340445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ACCOMPLISHMENT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1200" y="5847715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EXCITEMENT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7585" y="4601972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BELONGING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1399" y="5854227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POWER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2349500" y="5144008"/>
            <a:ext cx="685800" cy="685800"/>
            <a:chOff x="292100" y="4689348"/>
            <a:chExt cx="457200" cy="45720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92100" y="4689348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Excitement.png"/>
            <p:cNvPicPr>
              <a:picLocks noChangeAspect="1"/>
            </p:cNvPicPr>
            <p:nvPr/>
          </p:nvPicPr>
          <p:blipFill>
            <a:blip r:embed="rId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33" y="4738455"/>
              <a:ext cx="396240" cy="396240"/>
            </a:xfrm>
            <a:prstGeom prst="rect">
              <a:avLst/>
            </a:prstGeom>
          </p:spPr>
        </p:pic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241801" y="2683906"/>
            <a:ext cx="685800" cy="685800"/>
            <a:chOff x="292100" y="1016000"/>
            <a:chExt cx="457200" cy="45720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92100" y="10160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Sun.png"/>
            <p:cNvPicPr>
              <a:picLocks noChangeAspect="1"/>
            </p:cNvPicPr>
            <p:nvPr/>
          </p:nvPicPr>
          <p:blipFill>
            <a:blip r:embed="rId7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066038"/>
              <a:ext cx="365760" cy="365760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49500" y="2683219"/>
            <a:ext cx="685800" cy="685800"/>
            <a:chOff x="6311900" y="1016000"/>
            <a:chExt cx="457200" cy="4572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311900" y="10160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Drink.png"/>
            <p:cNvPicPr>
              <a:picLocks noChangeAspect="1"/>
            </p:cNvPicPr>
            <p:nvPr/>
          </p:nvPicPr>
          <p:blipFill>
            <a:blip r:embed="rId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00" y="1066038"/>
              <a:ext cx="365760" cy="365760"/>
            </a:xfrm>
            <a:prstGeom prst="rect">
              <a:avLst/>
            </a:prstGeom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57784" y="2683219"/>
            <a:ext cx="685800" cy="685800"/>
            <a:chOff x="6311900" y="2846832"/>
            <a:chExt cx="457200" cy="457200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311900" y="28468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Trophy.png"/>
            <p:cNvPicPr>
              <a:picLocks noChangeAspect="1"/>
            </p:cNvPicPr>
            <p:nvPr/>
          </p:nvPicPr>
          <p:blipFill>
            <a:blip r:embed="rId9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100" y="2933954"/>
              <a:ext cx="310896" cy="310896"/>
            </a:xfrm>
            <a:prstGeom prst="rect">
              <a:avLst/>
            </a:prstGeom>
          </p:spPr>
        </p:pic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972300" y="3903472"/>
            <a:ext cx="685800" cy="685800"/>
            <a:chOff x="3302000" y="4689348"/>
            <a:chExt cx="457200" cy="45720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302000" y="4689348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aring 3.png"/>
            <p:cNvPicPr>
              <a:picLocks noChangeAspect="1"/>
            </p:cNvPicPr>
            <p:nvPr/>
          </p:nvPicPr>
          <p:blipFill>
            <a:blip r:embed="rId10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4738455"/>
              <a:ext cx="365760" cy="365760"/>
            </a:xfrm>
            <a:prstGeom prst="rect">
              <a:avLst/>
            </a:prstGeom>
          </p:spPr>
        </p:pic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142951" y="3891315"/>
            <a:ext cx="685800" cy="685800"/>
            <a:chOff x="3302000" y="2846832"/>
            <a:chExt cx="457200" cy="4572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302000" y="28468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pluralism.png"/>
            <p:cNvPicPr>
              <a:picLocks noChangeAspect="1"/>
            </p:cNvPicPr>
            <p:nvPr/>
          </p:nvPicPr>
          <p:blipFill>
            <a:blip r:embed="rId11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365" y="2900087"/>
              <a:ext cx="365760" cy="365760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241801" y="5149215"/>
            <a:ext cx="685800" cy="685800"/>
            <a:chOff x="6311900" y="4689348"/>
            <a:chExt cx="457200" cy="45720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311900" y="4689348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Power1.png"/>
            <p:cNvPicPr>
              <a:picLocks noChangeAspect="1"/>
            </p:cNvPicPr>
            <p:nvPr/>
          </p:nvPicPr>
          <p:blipFill>
            <a:blip r:embed="rId1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700" y="4738370"/>
              <a:ext cx="365760" cy="365760"/>
            </a:xfrm>
            <a:prstGeom prst="rect">
              <a:avLst/>
            </a:prstGeom>
          </p:spPr>
        </p:pic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557784" y="5107305"/>
            <a:ext cx="685800" cy="685800"/>
            <a:chOff x="3302000" y="1016000"/>
            <a:chExt cx="457200" cy="457200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02000" y="10160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Self Esteem.png"/>
            <p:cNvPicPr>
              <a:picLocks noChangeAspect="1"/>
            </p:cNvPicPr>
            <p:nvPr/>
          </p:nvPicPr>
          <p:blipFill>
            <a:blip r:embed="rId1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078738"/>
              <a:ext cx="365760" cy="365760"/>
            </a:xfrm>
            <a:prstGeom prst="rect">
              <a:avLst/>
            </a:prstGeom>
          </p:spPr>
        </p:pic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784592" y="2683219"/>
            <a:ext cx="685800" cy="685800"/>
            <a:chOff x="292100" y="2846832"/>
            <a:chExt cx="457200" cy="457200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92100" y="28468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Tradition.png"/>
            <p:cNvPicPr>
              <a:picLocks noChangeAspect="1"/>
            </p:cNvPicPr>
            <p:nvPr/>
          </p:nvPicPr>
          <p:blipFill>
            <a:blip r:embed="rId14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870454"/>
              <a:ext cx="365760" cy="365760"/>
            </a:xfrm>
            <a:prstGeom prst="rect">
              <a:avLst/>
            </a:prstGeom>
          </p:spPr>
        </p:pic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443549" y="3903472"/>
            <a:ext cx="685800" cy="685800"/>
            <a:chOff x="3568700" y="4180332"/>
            <a:chExt cx="457200" cy="457200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568700" y="41803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Bird_1.png"/>
            <p:cNvPicPr>
              <a:picLocks noChangeAspect="1"/>
            </p:cNvPicPr>
            <p:nvPr/>
          </p:nvPicPr>
          <p:blipFill>
            <a:blip r:embed="rId15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200" y="4233164"/>
              <a:ext cx="365760" cy="365760"/>
            </a:xfrm>
            <a:prstGeom prst="rect">
              <a:avLst/>
            </a:prstGeom>
          </p:spPr>
        </p:pic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7784592" y="5149215"/>
            <a:ext cx="685800" cy="685800"/>
            <a:chOff x="292100" y="1879600"/>
            <a:chExt cx="457200" cy="457200"/>
          </a:xfrm>
        </p:grpSpPr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292100" y="18796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Caring 5.png"/>
            <p:cNvPicPr>
              <a:picLocks noChangeAspect="1"/>
            </p:cNvPicPr>
            <p:nvPr/>
          </p:nvPicPr>
          <p:blipFill>
            <a:blip r:embed="rId16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1943100"/>
              <a:ext cx="365760" cy="365760"/>
            </a:xfrm>
            <a:prstGeom prst="rect">
              <a:avLst/>
            </a:prstGeom>
          </p:spPr>
        </p:pic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6110691" y="2718652"/>
            <a:ext cx="685800" cy="685800"/>
            <a:chOff x="3568700" y="1879600"/>
            <a:chExt cx="457200" cy="45720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568700" y="18796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Love.png"/>
            <p:cNvPicPr>
              <a:picLocks noChangeAspect="1"/>
            </p:cNvPicPr>
            <p:nvPr/>
          </p:nvPicPr>
          <p:blipFill>
            <a:blip r:embed="rId17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00" y="1955800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3327400" y="3903472"/>
            <a:ext cx="685800" cy="685800"/>
            <a:chOff x="6438900" y="1879600"/>
            <a:chExt cx="457200" cy="457200"/>
          </a:xfrm>
        </p:grpSpPr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438900" y="1879600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Peace of mind.png"/>
            <p:cNvPicPr>
              <a:picLocks noChangeAspect="1"/>
            </p:cNvPicPr>
            <p:nvPr/>
          </p:nvPicPr>
          <p:blipFill>
            <a:blip r:embed="rId18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700" y="1905000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108192" y="5107305"/>
            <a:ext cx="685800" cy="685800"/>
            <a:chOff x="292100" y="4180332"/>
            <a:chExt cx="457200" cy="457200"/>
          </a:xfrm>
        </p:grpSpPr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92100" y="4180332"/>
              <a:ext cx="457200" cy="457200"/>
            </a:xfrm>
            <a:prstGeom prst="ellipse">
              <a:avLst/>
            </a:prstGeom>
            <a:solidFill>
              <a:srgbClr val="40C7E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Security.png"/>
            <p:cNvPicPr>
              <a:picLocks noChangeAspect="1"/>
            </p:cNvPicPr>
            <p:nvPr/>
          </p:nvPicPr>
          <p:blipFill>
            <a:blip r:embed="rId19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68" y="4231132"/>
              <a:ext cx="365760" cy="365760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1093724" y="4601972"/>
            <a:ext cx="137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FREEDOM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06700" y="4601972"/>
            <a:ext cx="1712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PEACE OF MIND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780314" y="5829808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SECURITY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18614" y="5857712"/>
            <a:ext cx="138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CARING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52551" y="3404452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0C7EF"/>
                </a:solidFill>
                <a:latin typeface="Avenir Light"/>
                <a:cs typeface="Avenir Light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7361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 dirty="0">
                <a:latin typeface="SignPainter-HouseScript"/>
                <a:cs typeface="SignPainter-HouseScript"/>
              </a:rPr>
              <a:t>Influence</a:t>
            </a:r>
            <a:r>
              <a:rPr lang="en-US" dirty="0">
                <a:latin typeface="Avenir Book"/>
                <a:cs typeface="Avenir Book"/>
              </a:rPr>
              <a:t> on the decision to travel to Las Vegas</a:t>
            </a:r>
            <a:endParaRPr lang="en" dirty="0">
              <a:latin typeface="Avenir Book"/>
              <a:cs typeface="Avenir Book"/>
            </a:endParaRPr>
          </a:p>
        </p:txBody>
      </p:sp>
      <p:pic>
        <p:nvPicPr>
          <p:cNvPr id="10" name="Picture 9" descr="shutterstock_23511993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000" y1="27500" x2="51000" y2="27500"/>
                        <a14:foregroundMark x1="52300" y1="37100" x2="52300" y2="37100"/>
                        <a14:foregroundMark x1="66700" y1="39800" x2="66700" y2="39800"/>
                        <a14:foregroundMark x1="52300" y1="50800" x2="52300" y2="50800"/>
                        <a14:foregroundMark x1="73800" y1="60600" x2="73800" y2="60600"/>
                        <a14:foregroundMark x1="28600" y1="59300" x2="28600" y2="59300"/>
                        <a14:foregroundMark x1="34700" y1="40500" x2="34700" y2="40500"/>
                        <a14:foregroundMark x1="20600" y1="39100" x2="20600" y2="39100"/>
                        <a14:foregroundMark x1="28000" y1="24800" x2="28000" y2="24800"/>
                        <a14:foregroundMark x1="38500" y1="21900" x2="38500" y2="21900"/>
                        <a14:foregroundMark x1="40500" y1="29800" x2="40500" y2="29800"/>
                        <a14:foregroundMark x1="59700" y1="29500" x2="59700" y2="29500"/>
                        <a14:foregroundMark x1="62600" y1="23000" x2="62600" y2="23000"/>
                        <a14:foregroundMark x1="77400" y1="26800" x2="77400" y2="26800"/>
                        <a14:foregroundMark x1="78700" y1="40500" x2="78700" y2="40500"/>
                        <a14:backgroundMark x1="42700" y1="27100" x2="42700" y2="27100"/>
                        <a14:backgroundMark x1="23700" y1="67100" x2="23700" y2="6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50" y="1429449"/>
            <a:ext cx="1529651" cy="1529651"/>
          </a:xfrm>
          <a:prstGeom prst="rect">
            <a:avLst/>
          </a:prstGeom>
        </p:spPr>
      </p:pic>
      <p:pic>
        <p:nvPicPr>
          <p:cNvPr id="11" name="Picture 10" descr="shutterstock_235119934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900" y1="50500" x2="50900" y2="50500"/>
                        <a14:backgroundMark x1="42700" y1="27100" x2="42700" y2="27100"/>
                        <a14:backgroundMark x1="23700" y1="67100" x2="23700" y2="67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31198" r="20930" b="15312"/>
          <a:stretch/>
        </p:blipFill>
        <p:spPr>
          <a:xfrm>
            <a:off x="457199" y="1429449"/>
            <a:ext cx="1409701" cy="1262951"/>
          </a:xfrm>
          <a:prstGeom prst="rect">
            <a:avLst/>
          </a:prstGeom>
        </p:spPr>
      </p:pic>
      <p:sp>
        <p:nvSpPr>
          <p:cNvPr id="12" name="Shape 117"/>
          <p:cNvSpPr txBox="1">
            <a:spLocks noGrp="1"/>
          </p:cNvSpPr>
          <p:nvPr>
            <p:ph type="body" idx="1"/>
          </p:nvPr>
        </p:nvSpPr>
        <p:spPr>
          <a:xfrm>
            <a:off x="457200" y="2578101"/>
            <a:ext cx="2631900" cy="8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EC008C"/>
                </a:solidFill>
                <a:latin typeface="Avenir Book"/>
                <a:ea typeface="Playfair Display"/>
                <a:cs typeface="Avenir Book"/>
                <a:sym typeface="Playfair Display"/>
              </a:rPr>
              <a:t>How I AM impacted</a:t>
            </a:r>
            <a:endParaRPr lang="en" sz="1800" b="1" dirty="0">
              <a:solidFill>
                <a:srgbClr val="EC008C"/>
              </a:solidFill>
              <a:latin typeface="Avenir Book"/>
              <a:ea typeface="Playfair Display"/>
              <a:cs typeface="Avenir Book"/>
              <a:sym typeface="Playfair Display"/>
            </a:endParaRPr>
          </a:p>
        </p:txBody>
      </p:sp>
      <p:sp>
        <p:nvSpPr>
          <p:cNvPr id="13" name="Shape 118"/>
          <p:cNvSpPr txBox="1">
            <a:spLocks noGrp="1"/>
          </p:cNvSpPr>
          <p:nvPr>
            <p:ph type="body" idx="2"/>
          </p:nvPr>
        </p:nvSpPr>
        <p:spPr>
          <a:xfrm>
            <a:off x="3223962" y="2578101"/>
            <a:ext cx="2631900" cy="8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EC008C"/>
                </a:solidFill>
                <a:latin typeface="Avenir Book"/>
                <a:ea typeface="Playfair Display"/>
                <a:cs typeface="Avenir Book"/>
                <a:sym typeface="Playfair Display"/>
              </a:rPr>
              <a:t>Both equally</a:t>
            </a:r>
            <a:endParaRPr lang="en" sz="1800" b="1" dirty="0">
              <a:solidFill>
                <a:srgbClr val="EC008C"/>
              </a:solidFill>
              <a:latin typeface="Avenir Book"/>
              <a:ea typeface="Playfair Display"/>
              <a:cs typeface="Avenir Book"/>
              <a:sym typeface="Playfair Display"/>
            </a:endParaRPr>
          </a:p>
        </p:txBody>
      </p:sp>
      <p:sp>
        <p:nvSpPr>
          <p:cNvPr id="14" name="Shape 119"/>
          <p:cNvSpPr txBox="1">
            <a:spLocks/>
          </p:cNvSpPr>
          <p:nvPr/>
        </p:nvSpPr>
        <p:spPr>
          <a:xfrm>
            <a:off x="5990725" y="2578101"/>
            <a:ext cx="2631900" cy="8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800" b="1" dirty="0">
                <a:solidFill>
                  <a:srgbClr val="EC008C"/>
                </a:solidFill>
                <a:latin typeface="Avenir Book"/>
                <a:ea typeface="Playfair Display"/>
                <a:cs typeface="Avenir Book"/>
                <a:sym typeface="Playfair Display"/>
              </a:rPr>
              <a:t>How OTHERS will be impacted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51000" y="2032000"/>
            <a:ext cx="5251450" cy="0"/>
          </a:xfrm>
          <a:prstGeom prst="line">
            <a:avLst/>
          </a:prstGeom>
          <a:ln w="1905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343400" y="1765300"/>
            <a:ext cx="546100" cy="546100"/>
            <a:chOff x="3898900" y="1917700"/>
            <a:chExt cx="965200" cy="965200"/>
          </a:xfrm>
        </p:grpSpPr>
        <p:sp>
          <p:nvSpPr>
            <p:cNvPr id="15" name="Oval 14"/>
            <p:cNvSpPr/>
            <p:nvPr/>
          </p:nvSpPr>
          <p:spPr>
            <a:xfrm>
              <a:off x="3898900" y="1917700"/>
              <a:ext cx="965200" cy="965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937000" y="1955800"/>
              <a:ext cx="889000" cy="889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038600" y="2057400"/>
              <a:ext cx="685800" cy="6858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719499361"/>
              </p:ext>
            </p:extLst>
          </p:nvPr>
        </p:nvGraphicFramePr>
        <p:xfrm>
          <a:off x="152400" y="2692400"/>
          <a:ext cx="88773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2491990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VCVA_2015">
    <a:dk1>
      <a:srgbClr val="FFFFFF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VCVA_2015">
    <a:dk1>
      <a:srgbClr val="FFFFFF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VCVA_2015">
    <a:dk1>
      <a:srgbClr val="FFFFFF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VCVA_2015">
    <a:dk1>
      <a:srgbClr val="FFFFFF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489</Words>
  <Application>Microsoft Office PowerPoint</Application>
  <PresentationFormat>On-screen Show (4:3)</PresentationFormat>
  <Paragraphs>165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Droid Sans</vt:lpstr>
      <vt:lpstr>Gill Sans Light</vt:lpstr>
      <vt:lpstr>SignPainter-HouseScript</vt:lpstr>
      <vt:lpstr>Gill Sans</vt:lpstr>
      <vt:lpstr>Playfair Display</vt:lpstr>
      <vt:lpstr>Avenir Heavy</vt:lpstr>
      <vt:lpstr>Avenir Light</vt:lpstr>
      <vt:lpstr>Arial</vt:lpstr>
      <vt:lpstr>Avenir Book</vt:lpstr>
      <vt:lpstr>ヒラギノ角ゴ Pro W3</vt:lpstr>
      <vt:lpstr>Prospero template</vt:lpstr>
      <vt:lpstr>The Dimensionalization of Las Vegas  Brand Values: </vt:lpstr>
      <vt:lpstr>Insights</vt:lpstr>
      <vt:lpstr>PowerPoint Presentation</vt:lpstr>
      <vt:lpstr>Consumers Looking for  New Brand Relationships</vt:lpstr>
      <vt:lpstr>PowerPoint Presentation</vt:lpstr>
      <vt:lpstr>Redefining the Value Proposition</vt:lpstr>
      <vt:lpstr>Individual and Societal Values</vt:lpstr>
      <vt:lpstr>PowerPoint Presentation</vt:lpstr>
      <vt:lpstr>Influence on the decision to travel to Las Vegas</vt:lpstr>
      <vt:lpstr>Life and Las Vegas Values</vt:lpstr>
      <vt:lpstr>GENERATIONAL Differences</vt:lpstr>
      <vt:lpstr>ADULT FREEDOM Brand Dimensionalization and Stretch</vt:lpstr>
      <vt:lpstr>Marketing and Communications</vt:lpstr>
      <vt:lpstr>Adult Freedom</vt:lpstr>
      <vt:lpstr>Results and Takeaways</vt:lpstr>
      <vt:lpstr>Las Vegas Visitor Volume</vt:lpstr>
      <vt:lpstr>Las Vegas Room Inventory</vt:lpstr>
      <vt:lpstr>PowerPoint Presentation</vt:lpstr>
      <vt:lpstr>PowerPoint Presentation</vt:lpstr>
      <vt:lpstr>Las Vegas Room Inventory</vt:lpstr>
      <vt:lpstr>Las Vegas Room Inventory</vt:lpstr>
      <vt:lpstr>2015 Occupancy</vt:lpstr>
      <vt:lpstr>Las Vegas Brand: Beyond Gaming</vt:lpstr>
      <vt:lpstr>Takeaways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TMRE Presentation</dc:title>
  <dc:subject/>
  <dc:creator>Castro, Danielle</dc:creator>
  <cp:keywords/>
  <dc:description/>
  <cp:lastModifiedBy>Castro, Danielle</cp:lastModifiedBy>
  <cp:revision>102</cp:revision>
  <dcterms:modified xsi:type="dcterms:W3CDTF">2016-10-13T20:37:08Z</dcterms:modified>
  <cp:category/>
</cp:coreProperties>
</file>