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60" r:id="rId4"/>
    <p:sldId id="271" r:id="rId5"/>
    <p:sldId id="272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4" r:id="rId18"/>
    <p:sldId id="275" r:id="rId19"/>
  </p:sldIdLst>
  <p:sldSz cx="6858000" cy="51435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1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26"/>
    <a:srgbClr val="E22729"/>
    <a:srgbClr val="F05A29"/>
    <a:srgbClr val="DA0A21"/>
    <a:srgbClr val="83D956"/>
    <a:srgbClr val="C80F24"/>
    <a:srgbClr val="F69026"/>
    <a:srgbClr val="E3E3E3"/>
    <a:srgbClr val="EDEDED"/>
    <a:srgbClr val="FCC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64" autoAdjust="0"/>
    <p:restoredTop sz="99153" autoAdjust="0"/>
  </p:normalViewPr>
  <p:slideViewPr>
    <p:cSldViewPr snapToGrid="0" snapToObjects="1">
      <p:cViewPr>
        <p:scale>
          <a:sx n="130" d="100"/>
          <a:sy n="130" d="100"/>
        </p:scale>
        <p:origin x="-1182" y="-192"/>
      </p:cViewPr>
      <p:guideLst>
        <p:guide orient="horz" pos="1201"/>
        <p:guide pos="370"/>
      </p:guideLst>
    </p:cSldViewPr>
  </p:slideViewPr>
  <p:outlineViewPr>
    <p:cViewPr>
      <p:scale>
        <a:sx n="33" d="100"/>
        <a:sy n="33" d="100"/>
      </p:scale>
      <p:origin x="0" y="-96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Foundry Context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C60372-E134-7444-A1F0-E7AFA799EE81}" type="datetimeFigureOut">
              <a:rPr lang="en-US" smtClean="0">
                <a:latin typeface="Foundry Context Regular"/>
              </a:rPr>
              <a:pPr/>
              <a:t>9/27/2016</a:t>
            </a:fld>
            <a:endParaRPr lang="en-US" dirty="0">
              <a:latin typeface="Foundry Context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Foundry Context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D72BB9-B667-DB48-9F89-EF4F8A3005C6}" type="slidenum">
              <a:rPr lang="en-US" smtClean="0">
                <a:latin typeface="Foundry Context Regular"/>
              </a:rPr>
              <a:pPr/>
              <a:t>‹#›</a:t>
            </a:fld>
            <a:endParaRPr lang="en-US" dirty="0">
              <a:latin typeface="Foundry Con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00878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Foundry Context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Foundry Context Regular"/>
              </a:defRPr>
            </a:lvl1pPr>
          </a:lstStyle>
          <a:p>
            <a:fld id="{1488AAC4-3805-3C4E-BA68-E3667C5B40A6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Foundry Context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Foundry Context Regular"/>
              </a:defRPr>
            </a:lvl1pPr>
          </a:lstStyle>
          <a:p>
            <a:fld id="{0059F8FE-8CD3-A542-9AA8-68D18C544F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93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oundry Context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oundry Context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oundry Context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oundry Context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oundry Context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ltGray">
          <a:xfrm>
            <a:off x="-1" y="-1"/>
            <a:ext cx="6929121" cy="514350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51" y="1236840"/>
            <a:ext cx="4386072" cy="1033272"/>
          </a:xfrm>
          <a:prstGeom prst="rect">
            <a:avLst/>
          </a:prstGeom>
        </p:spPr>
      </p:pic>
      <p:sp>
        <p:nvSpPr>
          <p:cNvPr id="3" name="Content Placeholder 4"/>
          <p:cNvSpPr>
            <a:spLocks noGrp="1"/>
          </p:cNvSpPr>
          <p:nvPr>
            <p:ph sz="quarter" idx="10"/>
          </p:nvPr>
        </p:nvSpPr>
        <p:spPr>
          <a:xfrm>
            <a:off x="3454400" y="3293269"/>
            <a:ext cx="3921760" cy="4035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54400" y="3676490"/>
            <a:ext cx="2982913" cy="278130"/>
          </a:xfrm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228600" indent="0">
              <a:buNone/>
              <a:defRPr sz="1100"/>
            </a:lvl2pPr>
            <a:lvl3pPr marL="457200" indent="0">
              <a:buNone/>
              <a:defRPr sz="105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454400" y="4010500"/>
            <a:ext cx="2982913" cy="285750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  <a:lvl2pPr marL="228600" indent="0">
              <a:buNone/>
              <a:defRPr sz="1100"/>
            </a:lvl2pPr>
            <a:lvl3pPr marL="457200" indent="0">
              <a:buNone/>
              <a:defRPr sz="105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62408" y="4785487"/>
            <a:ext cx="131799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baseline="0" dirty="0" smtClean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500" dirty="0" smtClean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All rights reserved.</a:t>
            </a:r>
            <a:endParaRPr lang="en-US" sz="5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60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ltGray">
          <a:xfrm>
            <a:off x="0" y="14325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371600" y="14325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8" name="Rectangle 27"/>
          <p:cNvSpPr/>
          <p:nvPr userDrawn="1"/>
        </p:nvSpPr>
        <p:spPr bwMode="ltGray">
          <a:xfrm>
            <a:off x="2743200" y="14325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114800" y="14325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 bwMode="ltGray">
          <a:xfrm>
            <a:off x="5486400" y="14325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0327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2" name="Rectangle 31"/>
          <p:cNvSpPr/>
          <p:nvPr userDrawn="1"/>
        </p:nvSpPr>
        <p:spPr bwMode="ltGray">
          <a:xfrm>
            <a:off x="1371600" y="30327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743200" y="30327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4" name="Rectangle 33"/>
          <p:cNvSpPr/>
          <p:nvPr userDrawn="1"/>
        </p:nvSpPr>
        <p:spPr bwMode="ltGray">
          <a:xfrm>
            <a:off x="4114800" y="30327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486400" y="30327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49" name="Straight Connector 48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6113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0" y="16113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6113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22193" y="32496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265393" y="32496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522193" y="1612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265393" y="1612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895600" y="3263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638800" y="3263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" y="3263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365125" y="1057275"/>
            <a:ext cx="4800600" cy="365125"/>
          </a:xfrm>
        </p:spPr>
        <p:txBody>
          <a:bodyPr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125" y="538163"/>
            <a:ext cx="6111875" cy="496887"/>
          </a:xfrm>
        </p:spPr>
        <p:txBody>
          <a:bodyPr tIns="0" rIns="0" bIns="0" anchor="b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5102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ltGray">
          <a:xfrm>
            <a:off x="0" y="14325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371600" y="14325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8" name="Rectangle 27"/>
          <p:cNvSpPr/>
          <p:nvPr userDrawn="1"/>
        </p:nvSpPr>
        <p:spPr bwMode="ltGray">
          <a:xfrm>
            <a:off x="2743200" y="14325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114800" y="14325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 bwMode="ltGray">
          <a:xfrm>
            <a:off x="5486400" y="14325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0" y="30327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2" name="Rectangle 31"/>
          <p:cNvSpPr/>
          <p:nvPr userDrawn="1"/>
        </p:nvSpPr>
        <p:spPr bwMode="ltGray">
          <a:xfrm>
            <a:off x="1371600" y="30327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743200" y="30327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4" name="Rectangle 33"/>
          <p:cNvSpPr/>
          <p:nvPr userDrawn="1"/>
        </p:nvSpPr>
        <p:spPr bwMode="ltGray">
          <a:xfrm>
            <a:off x="4114800" y="3032761"/>
            <a:ext cx="1371600" cy="1600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486400" y="3032761"/>
            <a:ext cx="13716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49" name="Straight Connector 48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6113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0" y="16113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6113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522193" y="32496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265393" y="3249693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522193" y="1612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265393" y="1612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895600" y="3263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638800" y="3263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" y="3263425"/>
            <a:ext cx="1066800" cy="1205468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125" y="538163"/>
            <a:ext cx="6111875" cy="496887"/>
          </a:xfrm>
        </p:spPr>
        <p:txBody>
          <a:bodyPr tIns="0" rIns="0" bIns="0" anchor="b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6273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williams\Desktop\TMRE powerpoint\GettyImages-8829514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935"/>
          <a:stretch/>
        </p:blipFill>
        <p:spPr bwMode="auto">
          <a:xfrm>
            <a:off x="1463696" y="-1"/>
            <a:ext cx="5394304" cy="46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502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illiams\Desktop\TMRE powerpoint\GettyImages-129232440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55464" y="-64394"/>
            <a:ext cx="3702536" cy="46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8071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williams\Desktop\TMRE powerpoint\GettyImages-143382397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115" y="0"/>
            <a:ext cx="3088948" cy="46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7905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williams\Desktop\TMRE powerpoint\GettyImages-47770217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689" y="-1"/>
            <a:ext cx="6132311" cy="46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9234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williams\Desktop\TMRE powerpoint\GettyImages-50245341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2975" y="0"/>
            <a:ext cx="3655025" cy="46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0179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williams\Desktop\TMRE powerpoint\GettyImages-55499484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0505" y="0"/>
            <a:ext cx="2817495" cy="46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3078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williams\Desktop\TMRE powerpoint\GettyImages-59017209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2662" y="0"/>
            <a:ext cx="3095338" cy="463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 userDrawn="1"/>
        </p:nvSpPr>
        <p:spPr>
          <a:xfrm flipH="1" flipV="1">
            <a:off x="-132079" y="-64865"/>
            <a:ext cx="5615672" cy="4705349"/>
          </a:xfrm>
          <a:custGeom>
            <a:avLst/>
            <a:gdLst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6428146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6461860"/>
              <a:gd name="connsiteY0" fmla="*/ 22480 h 4709373"/>
              <a:gd name="connsiteX1" fmla="*/ 1281134 w 6461860"/>
              <a:gd name="connsiteY1" fmla="*/ 4709373 h 4709373"/>
              <a:gd name="connsiteX2" fmla="*/ 5717652 w 6461860"/>
              <a:gd name="connsiteY2" fmla="*/ 4709373 h 4709373"/>
              <a:gd name="connsiteX3" fmla="*/ 6461860 w 6461860"/>
              <a:gd name="connsiteY3" fmla="*/ 0 h 4709373"/>
              <a:gd name="connsiteX4" fmla="*/ 0 w 6461860"/>
              <a:gd name="connsiteY4" fmla="*/ 22480 h 4709373"/>
              <a:gd name="connsiteX0" fmla="*/ 0 w 5720317"/>
              <a:gd name="connsiteY0" fmla="*/ 0 h 4686893"/>
              <a:gd name="connsiteX1" fmla="*/ 1281134 w 5720317"/>
              <a:gd name="connsiteY1" fmla="*/ 4686893 h 4686893"/>
              <a:gd name="connsiteX2" fmla="*/ 5717652 w 5720317"/>
              <a:gd name="connsiteY2" fmla="*/ 4686893 h 4686893"/>
              <a:gd name="connsiteX3" fmla="*/ 5720317 w 5720317"/>
              <a:gd name="connsiteY3" fmla="*/ 7495 h 4686893"/>
              <a:gd name="connsiteX4" fmla="*/ 0 w 5720317"/>
              <a:gd name="connsiteY4" fmla="*/ 0 h 46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0317" h="4686893">
                <a:moveTo>
                  <a:pt x="0" y="0"/>
                </a:moveTo>
                <a:lnTo>
                  <a:pt x="1281134" y="4686893"/>
                </a:lnTo>
                <a:lnTo>
                  <a:pt x="5717652" y="4686893"/>
                </a:lnTo>
                <a:cubicBezTo>
                  <a:pt x="5718540" y="3127094"/>
                  <a:pt x="5719429" y="1567294"/>
                  <a:pt x="5720317" y="749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8" name="Straight Connector 17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365760" y="1236141"/>
            <a:ext cx="3690938" cy="3083706"/>
          </a:xfrm>
        </p:spPr>
        <p:txBody>
          <a:bodyPr tIns="0" rIns="0" bIns="0"/>
          <a:lstStyle>
            <a:lvl1pPr marL="169863" indent="-169863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photo, right click on it</a:t>
            </a:r>
            <a:r>
              <a:rPr lang="en-US" dirty="0" smtClean="0"/>
              <a:t>, go to the main menu under “Photo Tools”, click “Change Picture”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5760" y="538163"/>
            <a:ext cx="3690938" cy="496887"/>
          </a:xfrm>
        </p:spPr>
        <p:txBody>
          <a:bodyPr tIns="0" rIns="0" bIns="0" anchor="b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77757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49" name="Straight Connector 48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227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-1" y="-1"/>
            <a:ext cx="6929121" cy="514350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30" y="1851545"/>
            <a:ext cx="4386072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8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49" name="Straight Connector 48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365760" y="538066"/>
            <a:ext cx="6110605" cy="49742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FFFFFF"/>
                </a:solidFill>
                <a:latin typeface="+mn-lt"/>
                <a:ea typeface="+mj-ea"/>
                <a:cs typeface="Foundry Context Regular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Header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3297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lab_vantiv_powerpoint_v02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51434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white">
          <a:xfrm>
            <a:off x="0" y="4616549"/>
            <a:ext cx="6858000" cy="526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sp>
        <p:nvSpPr>
          <p:cNvPr id="15" name="Rectangle 14"/>
          <p:cNvSpPr/>
          <p:nvPr userDrawn="1"/>
        </p:nvSpPr>
        <p:spPr bwMode="ltGray">
          <a:xfrm>
            <a:off x="-1" y="-1"/>
            <a:ext cx="6858001" cy="461433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147" y="558801"/>
            <a:ext cx="6001103" cy="3555999"/>
          </a:xfrm>
        </p:spPr>
        <p:txBody>
          <a:bodyPr anchor="ctr" anchorCtr="0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+mj-lt"/>
                <a:cs typeface="Foundry Context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ltGray">
          <a:xfrm>
            <a:off x="0" y="4735707"/>
            <a:ext cx="3133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ED658D30-B25F-8540-AD39-FBB5C3DD04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ltGray">
          <a:xfrm>
            <a:off x="342900" y="4654315"/>
            <a:ext cx="0" cy="433021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van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736" y="4771699"/>
            <a:ext cx="818843" cy="2161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 bwMode="ltGray">
          <a:xfrm>
            <a:off x="444148" y="4735707"/>
            <a:ext cx="5434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bg2">
                    <a:lumMod val="50000"/>
                  </a:schemeClr>
                </a:solidFill>
                <a:latin typeface="+mn-lt"/>
                <a:cs typeface="Foundry Context Regular"/>
              </a:defRPr>
            </a:lvl1pPr>
          </a:lstStyle>
          <a:p>
            <a:fld id="{B5B9C249-13FD-4675-A00D-035940A597E5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 bwMode="ltGray">
          <a:xfrm>
            <a:off x="987553" y="4734680"/>
            <a:ext cx="38398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 cap="all">
                <a:solidFill>
                  <a:schemeClr val="bg2">
                    <a:lumMod val="50000"/>
                  </a:schemeClr>
                </a:solidFill>
                <a:latin typeface="+mn-lt"/>
                <a:cs typeface="Foundry Context Regular"/>
              </a:defRPr>
            </a:lvl1pPr>
          </a:lstStyle>
          <a:p>
            <a:r>
              <a:rPr lang="en-US" smtClean="0"/>
              <a:t>Simplifying Payments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lab_vantiv_powerpoint_v02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858000" cy="51434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-1" y="-1"/>
            <a:ext cx="6858001" cy="463296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4147" y="558801"/>
            <a:ext cx="6001103" cy="3555999"/>
          </a:xfrm>
        </p:spPr>
        <p:txBody>
          <a:bodyPr anchor="ctr" anchorCtr="0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Foundry Context Bold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04204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/Sub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ndlab_vantiv_powerpoint_v02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858000" cy="514349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-1" y="-1"/>
            <a:ext cx="6858001" cy="4632962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44147" y="558801"/>
            <a:ext cx="6001103" cy="3555999"/>
          </a:xfrm>
        </p:spPr>
        <p:txBody>
          <a:bodyPr anchor="ctr" anchorCtr="0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Foundry Context Bold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74529" y="3485367"/>
            <a:ext cx="6308942" cy="419622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subhead. Move to fit master title if needed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86848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-100061" y="-64996"/>
            <a:ext cx="6997733" cy="1543541"/>
          </a:xfrm>
          <a:custGeom>
            <a:avLst/>
            <a:gdLst>
              <a:gd name="connsiteX0" fmla="*/ 0 w 7120868"/>
              <a:gd name="connsiteY0" fmla="*/ 72865 h 4934012"/>
              <a:gd name="connsiteX1" fmla="*/ 31232 w 7120868"/>
              <a:gd name="connsiteY1" fmla="*/ 4934012 h 4934012"/>
              <a:gd name="connsiteX2" fmla="*/ 7089636 w 7120868"/>
              <a:gd name="connsiteY2" fmla="*/ 4590505 h 4934012"/>
              <a:gd name="connsiteX3" fmla="*/ 7120868 w 7120868"/>
              <a:gd name="connsiteY3" fmla="*/ 0 h 4934012"/>
              <a:gd name="connsiteX4" fmla="*/ 0 w 7120868"/>
              <a:gd name="connsiteY4" fmla="*/ 72865 h 4934012"/>
              <a:gd name="connsiteX0" fmla="*/ 0 w 7130909"/>
              <a:gd name="connsiteY0" fmla="*/ 3596901 h 4934012"/>
              <a:gd name="connsiteX1" fmla="*/ 41273 w 7130909"/>
              <a:gd name="connsiteY1" fmla="*/ 4934012 h 4934012"/>
              <a:gd name="connsiteX2" fmla="*/ 7099677 w 7130909"/>
              <a:gd name="connsiteY2" fmla="*/ 4590505 h 4934012"/>
              <a:gd name="connsiteX3" fmla="*/ 7130909 w 7130909"/>
              <a:gd name="connsiteY3" fmla="*/ 0 h 4934012"/>
              <a:gd name="connsiteX4" fmla="*/ 0 w 7130909"/>
              <a:gd name="connsiteY4" fmla="*/ 3596901 h 4934012"/>
              <a:gd name="connsiteX0" fmla="*/ 0 w 7099677"/>
              <a:gd name="connsiteY0" fmla="*/ 62591 h 1399702"/>
              <a:gd name="connsiteX1" fmla="*/ 41273 w 7099677"/>
              <a:gd name="connsiteY1" fmla="*/ 1399702 h 1399702"/>
              <a:gd name="connsiteX2" fmla="*/ 7099677 w 7099677"/>
              <a:gd name="connsiteY2" fmla="*/ 1056195 h 1399702"/>
              <a:gd name="connsiteX3" fmla="*/ 7090745 w 7099677"/>
              <a:gd name="connsiteY3" fmla="*/ 0 h 1399702"/>
              <a:gd name="connsiteX4" fmla="*/ 0 w 7099677"/>
              <a:gd name="connsiteY4" fmla="*/ 62591 h 1399702"/>
              <a:gd name="connsiteX0" fmla="*/ 0 w 7111177"/>
              <a:gd name="connsiteY0" fmla="*/ 226978 h 1564089"/>
              <a:gd name="connsiteX1" fmla="*/ 41273 w 7111177"/>
              <a:gd name="connsiteY1" fmla="*/ 1564089 h 1564089"/>
              <a:gd name="connsiteX2" fmla="*/ 7099677 w 7111177"/>
              <a:gd name="connsiteY2" fmla="*/ 1220582 h 1564089"/>
              <a:gd name="connsiteX3" fmla="*/ 7110828 w 7111177"/>
              <a:gd name="connsiteY3" fmla="*/ 0 h 1564089"/>
              <a:gd name="connsiteX4" fmla="*/ 0 w 7111177"/>
              <a:gd name="connsiteY4" fmla="*/ 226978 h 1564089"/>
              <a:gd name="connsiteX0" fmla="*/ 259959 w 7069904"/>
              <a:gd name="connsiteY0" fmla="*/ 946 h 1564089"/>
              <a:gd name="connsiteX1" fmla="*/ 0 w 7069904"/>
              <a:gd name="connsiteY1" fmla="*/ 1564089 h 1564089"/>
              <a:gd name="connsiteX2" fmla="*/ 7058404 w 7069904"/>
              <a:gd name="connsiteY2" fmla="*/ 1220582 h 1564089"/>
              <a:gd name="connsiteX3" fmla="*/ 7069555 w 7069904"/>
              <a:gd name="connsiteY3" fmla="*/ 0 h 1564089"/>
              <a:gd name="connsiteX4" fmla="*/ 259959 w 7069904"/>
              <a:gd name="connsiteY4" fmla="*/ 946 h 1564089"/>
              <a:gd name="connsiteX0" fmla="*/ 29016 w 6838961"/>
              <a:gd name="connsiteY0" fmla="*/ 946 h 1543541"/>
              <a:gd name="connsiteX1" fmla="*/ 0 w 6838961"/>
              <a:gd name="connsiteY1" fmla="*/ 1543541 h 1543541"/>
              <a:gd name="connsiteX2" fmla="*/ 6827461 w 6838961"/>
              <a:gd name="connsiteY2" fmla="*/ 1220582 h 1543541"/>
              <a:gd name="connsiteX3" fmla="*/ 6838612 w 6838961"/>
              <a:gd name="connsiteY3" fmla="*/ 0 h 1543541"/>
              <a:gd name="connsiteX4" fmla="*/ 29016 w 6838961"/>
              <a:gd name="connsiteY4" fmla="*/ 946 h 15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61" h="1543541">
                <a:moveTo>
                  <a:pt x="29016" y="946"/>
                </a:moveTo>
                <a:lnTo>
                  <a:pt x="0" y="1543541"/>
                </a:lnTo>
                <a:lnTo>
                  <a:pt x="6827461" y="1220582"/>
                </a:lnTo>
                <a:cubicBezTo>
                  <a:pt x="6824484" y="868517"/>
                  <a:pt x="6841589" y="352065"/>
                  <a:pt x="6838612" y="0"/>
                </a:cubicBezTo>
                <a:lnTo>
                  <a:pt x="29016" y="94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1689" y="1914083"/>
            <a:ext cx="6129338" cy="2448953"/>
          </a:xfrm>
        </p:spPr>
        <p:txBody>
          <a:bodyPr tIns="0" rIns="0" bIns="0">
            <a:noAutofit/>
          </a:bodyPr>
          <a:lstStyle>
            <a:lvl1pPr>
              <a:defRPr sz="1400"/>
            </a:lvl1pPr>
          </a:lstStyle>
          <a:p>
            <a:pPr lvl="0"/>
            <a:r>
              <a:rPr lang="x-none" dirty="0" smtClean="0"/>
              <a:t>Click to </a:t>
            </a:r>
            <a:r>
              <a:rPr lang="x-none" smtClean="0"/>
              <a:t>edit text</a:t>
            </a:r>
            <a:endParaRPr lang="x-none" dirty="0" smtClean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4683" y="1548888"/>
            <a:ext cx="4800600" cy="365195"/>
          </a:xfrm>
        </p:spPr>
        <p:txBody>
          <a:bodyPr tIns="0" rIns="0" bIns="0">
            <a:noAutofit/>
          </a:bodyPr>
          <a:lstStyle>
            <a:lvl1pPr marL="0" indent="0" algn="l">
              <a:buNone/>
              <a:defRPr sz="1600" b="1" i="0" cap="none" spc="0" baseline="0">
                <a:solidFill>
                  <a:schemeClr val="tx2"/>
                </a:solidFill>
                <a:latin typeface="+mj-lt"/>
                <a:cs typeface="Foundry Context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Foundry Context Regular"/>
              </a:rPr>
              <a:t> </a:t>
            </a:r>
            <a:endParaRPr lang="en-US" sz="1800" dirty="0">
              <a:latin typeface="Foundry Context Regular"/>
            </a:endParaRPr>
          </a:p>
        </p:txBody>
      </p:sp>
      <p:cxnSp>
        <p:nvCxnSpPr>
          <p:cNvPr id="30" name="Straight Connector 29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38066"/>
            <a:ext cx="6110605" cy="497427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4448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Foundry Context Regular"/>
              </a:rPr>
              <a:t> </a:t>
            </a:r>
            <a:endParaRPr lang="en-US" sz="1800" dirty="0">
              <a:latin typeface="Foundry Context Regular"/>
            </a:endParaRPr>
          </a:p>
        </p:txBody>
      </p:sp>
      <p:sp>
        <p:nvSpPr>
          <p:cNvPr id="23" name="Freeform 22"/>
          <p:cNvSpPr/>
          <p:nvPr userDrawn="1"/>
        </p:nvSpPr>
        <p:spPr>
          <a:xfrm>
            <a:off x="-100061" y="-64996"/>
            <a:ext cx="6997733" cy="1543541"/>
          </a:xfrm>
          <a:custGeom>
            <a:avLst/>
            <a:gdLst>
              <a:gd name="connsiteX0" fmla="*/ 0 w 7120868"/>
              <a:gd name="connsiteY0" fmla="*/ 72865 h 4934012"/>
              <a:gd name="connsiteX1" fmla="*/ 31232 w 7120868"/>
              <a:gd name="connsiteY1" fmla="*/ 4934012 h 4934012"/>
              <a:gd name="connsiteX2" fmla="*/ 7089636 w 7120868"/>
              <a:gd name="connsiteY2" fmla="*/ 4590505 h 4934012"/>
              <a:gd name="connsiteX3" fmla="*/ 7120868 w 7120868"/>
              <a:gd name="connsiteY3" fmla="*/ 0 h 4934012"/>
              <a:gd name="connsiteX4" fmla="*/ 0 w 7120868"/>
              <a:gd name="connsiteY4" fmla="*/ 72865 h 4934012"/>
              <a:gd name="connsiteX0" fmla="*/ 0 w 7130909"/>
              <a:gd name="connsiteY0" fmla="*/ 3596901 h 4934012"/>
              <a:gd name="connsiteX1" fmla="*/ 41273 w 7130909"/>
              <a:gd name="connsiteY1" fmla="*/ 4934012 h 4934012"/>
              <a:gd name="connsiteX2" fmla="*/ 7099677 w 7130909"/>
              <a:gd name="connsiteY2" fmla="*/ 4590505 h 4934012"/>
              <a:gd name="connsiteX3" fmla="*/ 7130909 w 7130909"/>
              <a:gd name="connsiteY3" fmla="*/ 0 h 4934012"/>
              <a:gd name="connsiteX4" fmla="*/ 0 w 7130909"/>
              <a:gd name="connsiteY4" fmla="*/ 3596901 h 4934012"/>
              <a:gd name="connsiteX0" fmla="*/ 0 w 7099677"/>
              <a:gd name="connsiteY0" fmla="*/ 62591 h 1399702"/>
              <a:gd name="connsiteX1" fmla="*/ 41273 w 7099677"/>
              <a:gd name="connsiteY1" fmla="*/ 1399702 h 1399702"/>
              <a:gd name="connsiteX2" fmla="*/ 7099677 w 7099677"/>
              <a:gd name="connsiteY2" fmla="*/ 1056195 h 1399702"/>
              <a:gd name="connsiteX3" fmla="*/ 7090745 w 7099677"/>
              <a:gd name="connsiteY3" fmla="*/ 0 h 1399702"/>
              <a:gd name="connsiteX4" fmla="*/ 0 w 7099677"/>
              <a:gd name="connsiteY4" fmla="*/ 62591 h 1399702"/>
              <a:gd name="connsiteX0" fmla="*/ 0 w 7111177"/>
              <a:gd name="connsiteY0" fmla="*/ 226978 h 1564089"/>
              <a:gd name="connsiteX1" fmla="*/ 41273 w 7111177"/>
              <a:gd name="connsiteY1" fmla="*/ 1564089 h 1564089"/>
              <a:gd name="connsiteX2" fmla="*/ 7099677 w 7111177"/>
              <a:gd name="connsiteY2" fmla="*/ 1220582 h 1564089"/>
              <a:gd name="connsiteX3" fmla="*/ 7110828 w 7111177"/>
              <a:gd name="connsiteY3" fmla="*/ 0 h 1564089"/>
              <a:gd name="connsiteX4" fmla="*/ 0 w 7111177"/>
              <a:gd name="connsiteY4" fmla="*/ 226978 h 1564089"/>
              <a:gd name="connsiteX0" fmla="*/ 259959 w 7069904"/>
              <a:gd name="connsiteY0" fmla="*/ 946 h 1564089"/>
              <a:gd name="connsiteX1" fmla="*/ 0 w 7069904"/>
              <a:gd name="connsiteY1" fmla="*/ 1564089 h 1564089"/>
              <a:gd name="connsiteX2" fmla="*/ 7058404 w 7069904"/>
              <a:gd name="connsiteY2" fmla="*/ 1220582 h 1564089"/>
              <a:gd name="connsiteX3" fmla="*/ 7069555 w 7069904"/>
              <a:gd name="connsiteY3" fmla="*/ 0 h 1564089"/>
              <a:gd name="connsiteX4" fmla="*/ 259959 w 7069904"/>
              <a:gd name="connsiteY4" fmla="*/ 946 h 1564089"/>
              <a:gd name="connsiteX0" fmla="*/ 29016 w 6838961"/>
              <a:gd name="connsiteY0" fmla="*/ 946 h 1543541"/>
              <a:gd name="connsiteX1" fmla="*/ 0 w 6838961"/>
              <a:gd name="connsiteY1" fmla="*/ 1543541 h 1543541"/>
              <a:gd name="connsiteX2" fmla="*/ 6827461 w 6838961"/>
              <a:gd name="connsiteY2" fmla="*/ 1220582 h 1543541"/>
              <a:gd name="connsiteX3" fmla="*/ 6838612 w 6838961"/>
              <a:gd name="connsiteY3" fmla="*/ 0 h 1543541"/>
              <a:gd name="connsiteX4" fmla="*/ 29016 w 6838961"/>
              <a:gd name="connsiteY4" fmla="*/ 946 h 15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61" h="1543541">
                <a:moveTo>
                  <a:pt x="29016" y="946"/>
                </a:moveTo>
                <a:lnTo>
                  <a:pt x="0" y="1543541"/>
                </a:lnTo>
                <a:lnTo>
                  <a:pt x="6827461" y="1220582"/>
                </a:lnTo>
                <a:cubicBezTo>
                  <a:pt x="6824484" y="868517"/>
                  <a:pt x="6841589" y="352065"/>
                  <a:pt x="6838612" y="0"/>
                </a:cubicBezTo>
                <a:lnTo>
                  <a:pt x="29016" y="94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1603188"/>
            <a:ext cx="6126217" cy="451626"/>
          </a:xfrm>
        </p:spPr>
        <p:txBody>
          <a:bodyPr tIns="0" rIns="0" bIns="0"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228600" indent="0"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None/>
              <a:defRPr sz="1200">
                <a:solidFill>
                  <a:schemeClr val="bg1"/>
                </a:solidFill>
              </a:defRPr>
            </a:lvl3pPr>
            <a:lvl4pPr marL="685800" indent="0">
              <a:buNone/>
              <a:defRPr sz="1100">
                <a:solidFill>
                  <a:schemeClr val="bg1"/>
                </a:solidFill>
              </a:defRPr>
            </a:lvl4pPr>
            <a:lvl5pPr marL="9144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0" name="Straight Connector 29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38066"/>
            <a:ext cx="6110605" cy="497427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599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Foundry Context Regular"/>
              </a:rPr>
              <a:t> </a:t>
            </a:r>
            <a:endParaRPr lang="en-US" sz="1800" dirty="0">
              <a:latin typeface="Foundry Context Regular"/>
            </a:endParaRPr>
          </a:p>
        </p:txBody>
      </p:sp>
      <p:cxnSp>
        <p:nvCxnSpPr>
          <p:cNvPr id="30" name="Straight Connector 29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  <p:sp>
        <p:nvSpPr>
          <p:cNvPr id="20" name="Rectangle 19"/>
          <p:cNvSpPr/>
          <p:nvPr userDrawn="1"/>
        </p:nvSpPr>
        <p:spPr bwMode="ltGray">
          <a:xfrm>
            <a:off x="0" y="1104155"/>
            <a:ext cx="1371600" cy="352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1" name="Rectangle 20"/>
          <p:cNvSpPr/>
          <p:nvPr userDrawn="1"/>
        </p:nvSpPr>
        <p:spPr bwMode="ltGray">
          <a:xfrm>
            <a:off x="2743200" y="1104155"/>
            <a:ext cx="1371600" cy="352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2" name="Rectangle 21"/>
          <p:cNvSpPr/>
          <p:nvPr userDrawn="1"/>
        </p:nvSpPr>
        <p:spPr bwMode="ltGray">
          <a:xfrm>
            <a:off x="5486400" y="1104155"/>
            <a:ext cx="1371600" cy="3528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1705026"/>
            <a:ext cx="1066800" cy="2754432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0" y="1705026"/>
            <a:ext cx="1066800" cy="2754432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705026"/>
            <a:ext cx="1066800" cy="2754432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+mn-lt"/>
                <a:cs typeface="Foundry Context Demi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522193" y="1706058"/>
            <a:ext cx="1066800" cy="2754432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265393" y="1706058"/>
            <a:ext cx="1066800" cy="2754432"/>
          </a:xfrm>
        </p:spPr>
        <p:txBody>
          <a:bodyPr tIns="0" rIns="0" bIns="0" anchor="ctr" anchorCtr="0">
            <a:noAutofit/>
          </a:bodyPr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+mn-lt"/>
                <a:cs typeface="Foundry Context Regular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</a:t>
            </a:r>
            <a:br>
              <a:rPr lang="en-US" dirty="0" smtClean="0"/>
            </a:br>
            <a:r>
              <a:rPr lang="en-US" dirty="0" smtClean="0"/>
              <a:t>edit text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-100061" y="-64996"/>
            <a:ext cx="6997733" cy="1543541"/>
          </a:xfrm>
          <a:custGeom>
            <a:avLst/>
            <a:gdLst>
              <a:gd name="connsiteX0" fmla="*/ 0 w 7120868"/>
              <a:gd name="connsiteY0" fmla="*/ 72865 h 4934012"/>
              <a:gd name="connsiteX1" fmla="*/ 31232 w 7120868"/>
              <a:gd name="connsiteY1" fmla="*/ 4934012 h 4934012"/>
              <a:gd name="connsiteX2" fmla="*/ 7089636 w 7120868"/>
              <a:gd name="connsiteY2" fmla="*/ 4590505 h 4934012"/>
              <a:gd name="connsiteX3" fmla="*/ 7120868 w 7120868"/>
              <a:gd name="connsiteY3" fmla="*/ 0 h 4934012"/>
              <a:gd name="connsiteX4" fmla="*/ 0 w 7120868"/>
              <a:gd name="connsiteY4" fmla="*/ 72865 h 4934012"/>
              <a:gd name="connsiteX0" fmla="*/ 0 w 7130909"/>
              <a:gd name="connsiteY0" fmla="*/ 3596901 h 4934012"/>
              <a:gd name="connsiteX1" fmla="*/ 41273 w 7130909"/>
              <a:gd name="connsiteY1" fmla="*/ 4934012 h 4934012"/>
              <a:gd name="connsiteX2" fmla="*/ 7099677 w 7130909"/>
              <a:gd name="connsiteY2" fmla="*/ 4590505 h 4934012"/>
              <a:gd name="connsiteX3" fmla="*/ 7130909 w 7130909"/>
              <a:gd name="connsiteY3" fmla="*/ 0 h 4934012"/>
              <a:gd name="connsiteX4" fmla="*/ 0 w 7130909"/>
              <a:gd name="connsiteY4" fmla="*/ 3596901 h 4934012"/>
              <a:gd name="connsiteX0" fmla="*/ 0 w 7099677"/>
              <a:gd name="connsiteY0" fmla="*/ 62591 h 1399702"/>
              <a:gd name="connsiteX1" fmla="*/ 41273 w 7099677"/>
              <a:gd name="connsiteY1" fmla="*/ 1399702 h 1399702"/>
              <a:gd name="connsiteX2" fmla="*/ 7099677 w 7099677"/>
              <a:gd name="connsiteY2" fmla="*/ 1056195 h 1399702"/>
              <a:gd name="connsiteX3" fmla="*/ 7090745 w 7099677"/>
              <a:gd name="connsiteY3" fmla="*/ 0 h 1399702"/>
              <a:gd name="connsiteX4" fmla="*/ 0 w 7099677"/>
              <a:gd name="connsiteY4" fmla="*/ 62591 h 1399702"/>
              <a:gd name="connsiteX0" fmla="*/ 0 w 7111177"/>
              <a:gd name="connsiteY0" fmla="*/ 226978 h 1564089"/>
              <a:gd name="connsiteX1" fmla="*/ 41273 w 7111177"/>
              <a:gd name="connsiteY1" fmla="*/ 1564089 h 1564089"/>
              <a:gd name="connsiteX2" fmla="*/ 7099677 w 7111177"/>
              <a:gd name="connsiteY2" fmla="*/ 1220582 h 1564089"/>
              <a:gd name="connsiteX3" fmla="*/ 7110828 w 7111177"/>
              <a:gd name="connsiteY3" fmla="*/ 0 h 1564089"/>
              <a:gd name="connsiteX4" fmla="*/ 0 w 7111177"/>
              <a:gd name="connsiteY4" fmla="*/ 226978 h 1564089"/>
              <a:gd name="connsiteX0" fmla="*/ 259959 w 7069904"/>
              <a:gd name="connsiteY0" fmla="*/ 946 h 1564089"/>
              <a:gd name="connsiteX1" fmla="*/ 0 w 7069904"/>
              <a:gd name="connsiteY1" fmla="*/ 1564089 h 1564089"/>
              <a:gd name="connsiteX2" fmla="*/ 7058404 w 7069904"/>
              <a:gd name="connsiteY2" fmla="*/ 1220582 h 1564089"/>
              <a:gd name="connsiteX3" fmla="*/ 7069555 w 7069904"/>
              <a:gd name="connsiteY3" fmla="*/ 0 h 1564089"/>
              <a:gd name="connsiteX4" fmla="*/ 259959 w 7069904"/>
              <a:gd name="connsiteY4" fmla="*/ 946 h 1564089"/>
              <a:gd name="connsiteX0" fmla="*/ 29016 w 6838961"/>
              <a:gd name="connsiteY0" fmla="*/ 946 h 1543541"/>
              <a:gd name="connsiteX1" fmla="*/ 0 w 6838961"/>
              <a:gd name="connsiteY1" fmla="*/ 1543541 h 1543541"/>
              <a:gd name="connsiteX2" fmla="*/ 6827461 w 6838961"/>
              <a:gd name="connsiteY2" fmla="*/ 1220582 h 1543541"/>
              <a:gd name="connsiteX3" fmla="*/ 6838612 w 6838961"/>
              <a:gd name="connsiteY3" fmla="*/ 0 h 1543541"/>
              <a:gd name="connsiteX4" fmla="*/ 29016 w 6838961"/>
              <a:gd name="connsiteY4" fmla="*/ 946 h 154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8961" h="1543541">
                <a:moveTo>
                  <a:pt x="29016" y="946"/>
                </a:moveTo>
                <a:lnTo>
                  <a:pt x="0" y="1543541"/>
                </a:lnTo>
                <a:lnTo>
                  <a:pt x="6827461" y="1220582"/>
                </a:lnTo>
                <a:cubicBezTo>
                  <a:pt x="6824484" y="868517"/>
                  <a:pt x="6841589" y="352065"/>
                  <a:pt x="6838612" y="0"/>
                </a:cubicBezTo>
                <a:lnTo>
                  <a:pt x="29016" y="94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538066"/>
            <a:ext cx="6110605" cy="497427"/>
          </a:xfrm>
        </p:spPr>
        <p:txBody>
          <a:bodyPr tIns="0" rIns="0" bIns="0">
            <a:noAutofit/>
          </a:bodyPr>
          <a:lstStyle>
            <a:lvl1pPr>
              <a:defRPr sz="24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58238" y="0"/>
            <a:ext cx="8506260" cy="463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868524" y="1712885"/>
            <a:ext cx="6613407" cy="1307630"/>
          </a:xfrm>
          <a:prstGeom prst="parallelogram">
            <a:avLst>
              <a:gd name="adj" fmla="val 40108"/>
            </a:avLst>
          </a:prstGeom>
          <a:gradFill>
            <a:gsLst>
              <a:gs pos="0">
                <a:schemeClr val="tx2"/>
              </a:gs>
              <a:gs pos="100000">
                <a:schemeClr val="accent2">
                  <a:alpha val="72000"/>
                </a:schemeClr>
              </a:gs>
            </a:gsLst>
            <a:lin ang="16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1955" y="1986091"/>
            <a:ext cx="4752975" cy="736584"/>
          </a:xfrm>
        </p:spPr>
        <p:txBody>
          <a:bodyPr tIns="0" rIns="0" bIns="0" anchor="ctr" anchorCtr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x-none" dirty="0" smtClean="0"/>
              <a:t>Click to </a:t>
            </a:r>
            <a:r>
              <a:rPr lang="x-none" smtClean="0"/>
              <a:t>edit text</a:t>
            </a:r>
            <a:r>
              <a:rPr lang="en-US" dirty="0" smtClean="0"/>
              <a:t>.</a:t>
            </a:r>
            <a:endParaRPr lang="x-none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11723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williams\Desktop\TMRE powerpoint\GettyImages-477702178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8131" y="-645063"/>
            <a:ext cx="6986132" cy="52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 bwMode="ltGray">
          <a:xfrm>
            <a:off x="0" y="4632961"/>
            <a:ext cx="6858000" cy="5105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Foundry Context Regular"/>
            </a:endParaRPr>
          </a:p>
        </p:txBody>
      </p:sp>
      <p:sp>
        <p:nvSpPr>
          <p:cNvPr id="3" name="Parallelogram 2"/>
          <p:cNvSpPr/>
          <p:nvPr userDrawn="1"/>
        </p:nvSpPr>
        <p:spPr>
          <a:xfrm>
            <a:off x="-868524" y="1712885"/>
            <a:ext cx="6613407" cy="1307630"/>
          </a:xfrm>
          <a:prstGeom prst="parallelogram">
            <a:avLst>
              <a:gd name="adj" fmla="val 40108"/>
            </a:avLst>
          </a:prstGeom>
          <a:gradFill>
            <a:gsLst>
              <a:gs pos="0">
                <a:schemeClr val="tx2"/>
              </a:gs>
              <a:gs pos="100000">
                <a:schemeClr val="accent2">
                  <a:alpha val="72000"/>
                </a:schemeClr>
              </a:gs>
            </a:gsLst>
            <a:lin ang="16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 bwMode="ltGray">
          <a:xfrm>
            <a:off x="387350" y="4738291"/>
            <a:ext cx="0" cy="298245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7977" y="480394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D95FCC3E-1B8E-FE41-9A5F-F10D7E2E75D5}" type="slidenum">
              <a:rPr lang="en-US" sz="600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92" y="4748633"/>
            <a:ext cx="1267461" cy="2985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1955" y="1986091"/>
            <a:ext cx="4752975" cy="736584"/>
          </a:xfrm>
        </p:spPr>
        <p:txBody>
          <a:bodyPr tIns="0" rIns="0" bIns="0" anchor="ctr" anchorCtr="0"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  <a:lvl2pPr marL="171450" indent="0">
              <a:buNone/>
              <a:defRPr/>
            </a:lvl2pPr>
            <a:lvl3pPr marL="342900" indent="0">
              <a:buNone/>
              <a:defRPr/>
            </a:lvl3pPr>
            <a:lvl4pPr marL="51435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x-none" dirty="0" smtClean="0"/>
              <a:t>Click to </a:t>
            </a:r>
            <a:r>
              <a:rPr lang="x-none" smtClean="0"/>
              <a:t>edit text</a:t>
            </a:r>
            <a:r>
              <a:rPr lang="en-US" dirty="0" smtClean="0"/>
              <a:t>.</a:t>
            </a:r>
            <a:endParaRPr lang="x-none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2654550" y="4794253"/>
            <a:ext cx="1556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" baseline="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2016 Vantiv, LLC.  </a:t>
            </a:r>
            <a:r>
              <a:rPr lang="en-US" sz="600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All rights reserved.</a:t>
            </a:r>
            <a:endParaRPr lang="en-US" sz="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95427" y="4849797"/>
            <a:ext cx="719598" cy="1413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fld id="{475735AE-9201-4BEC-BF8C-62996A88346A}" type="datetime1">
              <a:rPr lang="en-US" sz="600" smtClean="0"/>
              <a:t>9/27/2016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197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80579"/>
            <a:ext cx="6172200" cy="85725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3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55" r:id="rId3"/>
    <p:sldLayoutId id="2147483818" r:id="rId4"/>
    <p:sldLayoutId id="2147483758" r:id="rId5"/>
    <p:sldLayoutId id="2147483769" r:id="rId6"/>
    <p:sldLayoutId id="2147483849" r:id="rId7"/>
    <p:sldLayoutId id="2147483744" r:id="rId8"/>
    <p:sldLayoutId id="2147483856" r:id="rId9"/>
    <p:sldLayoutId id="2147483768" r:id="rId10"/>
    <p:sldLayoutId id="2147483826" r:id="rId11"/>
    <p:sldLayoutId id="2147483753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749" r:id="rId19"/>
    <p:sldLayoutId id="2147483775" r:id="rId20"/>
    <p:sldLayoutId id="2147483857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+mj-ea"/>
          <a:cs typeface="Foundry Context Regular"/>
        </a:defRPr>
      </a:lvl1pPr>
    </p:titleStyle>
    <p:bodyStyle>
      <a:lvl1pPr marL="17145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Foundry Context Regular"/>
        </a:defRPr>
      </a:lvl1pPr>
      <a:lvl2pPr marL="3429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Foundry Context Regular"/>
        </a:defRPr>
      </a:lvl2pPr>
      <a:lvl3pPr marL="51435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Foundry Context Regular"/>
        </a:defRPr>
      </a:lvl3pPr>
      <a:lvl4pPr marL="6858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Foundry Context Regular"/>
        </a:defRPr>
      </a:lvl4pPr>
      <a:lvl5pPr marL="85725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Foundry Cont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16" userDrawn="1">
          <p15:clr>
            <a:srgbClr val="F26B43"/>
          </p15:clr>
        </p15:guide>
        <p15:guide id="2" orient="horz" pos="756" userDrawn="1">
          <p15:clr>
            <a:srgbClr val="F26B43"/>
          </p15:clr>
        </p15:guide>
        <p15:guide id="3" orient="horz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01032" y="3951379"/>
            <a:ext cx="2982913" cy="6711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>
                <a:ea typeface="Foundry Context Regular" pitchFamily="50" charset="0"/>
                <a:cs typeface="Foundry Context Regular" pitchFamily="50" charset="0"/>
              </a:rPr>
              <a:t>Sharon </a:t>
            </a:r>
            <a:r>
              <a:rPr lang="en-US" altLang="en-US" dirty="0" smtClean="0">
                <a:ea typeface="Foundry Context Regular" pitchFamily="50" charset="0"/>
                <a:cs typeface="Foundry Context Regular" pitchFamily="50" charset="0"/>
              </a:rPr>
              <a:t>Brant</a:t>
            </a:r>
          </a:p>
          <a:p>
            <a:pPr>
              <a:lnSpc>
                <a:spcPct val="100000"/>
              </a:lnSpc>
            </a:pPr>
            <a:r>
              <a:rPr lang="en-US" altLang="en-US" dirty="0">
                <a:ea typeface="Foundry Context Regular" pitchFamily="50" charset="0"/>
                <a:cs typeface="Foundry Context Regular" pitchFamily="50" charset="0"/>
              </a:rPr>
              <a:t>Head of Market </a:t>
            </a:r>
            <a:r>
              <a:rPr lang="en-US" altLang="en-US" dirty="0" smtClean="0">
                <a:ea typeface="Foundry Context Regular" pitchFamily="50" charset="0"/>
                <a:cs typeface="Foundry Context Regular" pitchFamily="50" charset="0"/>
              </a:rPr>
              <a:t>Insights</a:t>
            </a:r>
            <a:endParaRPr lang="en-US" altLang="en-US" dirty="0">
              <a:ea typeface="Foundry Context Regular" pitchFamily="50" charset="0"/>
              <a:cs typeface="Foundry Context Regular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01032" y="2568177"/>
            <a:ext cx="3238110" cy="1189222"/>
          </a:xfrm>
        </p:spPr>
        <p:txBody>
          <a:bodyPr/>
          <a:lstStyle/>
          <a:p>
            <a:r>
              <a:rPr lang="en-US" altLang="en-US" dirty="0">
                <a:ea typeface="Foundry Context Regular" pitchFamily="50" charset="0"/>
                <a:cs typeface="Foundry Context Regular" pitchFamily="50" charset="0"/>
              </a:rPr>
              <a:t>Creating and Managing SMB Insight Communities</a:t>
            </a:r>
            <a:br>
              <a:rPr lang="en-US" altLang="en-US" dirty="0">
                <a:ea typeface="Foundry Context Regular" pitchFamily="50" charset="0"/>
                <a:cs typeface="Foundry Context Regular" pitchFamily="50" charset="0"/>
              </a:rPr>
            </a:br>
            <a:r>
              <a:rPr lang="en-US" altLang="en-US" dirty="0">
                <a:ea typeface="Foundry Context Regular" pitchFamily="50" charset="0"/>
                <a:cs typeface="Foundry Context Regular" pitchFamily="50" charset="0"/>
              </a:rPr>
              <a:t/>
            </a:r>
            <a:br>
              <a:rPr lang="en-US" altLang="en-US" dirty="0">
                <a:ea typeface="Foundry Context Regular" pitchFamily="50" charset="0"/>
                <a:cs typeface="Foundry Context Regular" pitchFamily="50" charset="0"/>
              </a:rPr>
            </a:br>
            <a:r>
              <a:rPr lang="en-US" altLang="en-US" dirty="0">
                <a:ea typeface="Foundry Context Regular" pitchFamily="50" charset="0"/>
                <a:cs typeface="Foundry Context Regular" pitchFamily="50" charset="0"/>
              </a:rPr>
              <a:t>A Community Manager’s  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65"/>
            <a:ext cx="6858000" cy="42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3"/>
          <a:stretch/>
        </p:blipFill>
        <p:spPr bwMode="auto">
          <a:xfrm>
            <a:off x="159375" y="1"/>
            <a:ext cx="6562725" cy="459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08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97080" y="827768"/>
            <a:ext cx="4484847" cy="3083706"/>
          </a:xfrm>
        </p:spPr>
        <p:txBody>
          <a:bodyPr/>
          <a:lstStyle/>
          <a:p>
            <a:pPr marL="115888" indent="-115888"/>
            <a:r>
              <a:rPr lang="en-US" sz="2000" dirty="0" smtClean="0">
                <a:sym typeface="Wingdings"/>
              </a:rPr>
              <a:t>Recruitment plan 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Why Join?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Dietary restrictions or favorites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76979" y="218698"/>
            <a:ext cx="3690938" cy="496887"/>
          </a:xfrm>
        </p:spPr>
        <p:txBody>
          <a:bodyPr/>
          <a:lstStyle/>
          <a:p>
            <a:r>
              <a:rPr lang="en-US" dirty="0"/>
              <a:t>Invitations </a:t>
            </a:r>
            <a:r>
              <a:rPr lang="en-US" dirty="0" smtClean="0"/>
              <a:t>(Recruitment)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3717" y="996444"/>
            <a:ext cx="4327684" cy="3083706"/>
          </a:xfrm>
        </p:spPr>
        <p:txBody>
          <a:bodyPr/>
          <a:lstStyle/>
          <a:p>
            <a:pPr marL="115888" indent="-115888"/>
            <a:r>
              <a:rPr lang="en-US" sz="2000" dirty="0" smtClean="0">
                <a:sym typeface="Wingdings"/>
              </a:rPr>
              <a:t>Calendar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Variety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Fun and engaging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Communicate 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Interaction and requests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“</a:t>
            </a:r>
            <a:r>
              <a:rPr lang="en-US" sz="2000" dirty="0">
                <a:sym typeface="Wingdings"/>
              </a:rPr>
              <a:t>How are </a:t>
            </a:r>
            <a:r>
              <a:rPr lang="en-US" sz="2000" dirty="0" smtClean="0">
                <a:sym typeface="Wingdings"/>
              </a:rPr>
              <a:t>we doing?”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223717" y="289719"/>
            <a:ext cx="3690938" cy="496887"/>
          </a:xfrm>
        </p:spPr>
        <p:txBody>
          <a:bodyPr/>
          <a:lstStyle/>
          <a:p>
            <a:r>
              <a:rPr lang="en-US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7921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65759" y="1236141"/>
            <a:ext cx="4170521" cy="3083706"/>
          </a:xfrm>
        </p:spPr>
        <p:txBody>
          <a:bodyPr/>
          <a:lstStyle/>
          <a:p>
            <a:pPr marL="115888" indent="-115888"/>
            <a:r>
              <a:rPr lang="en-US" sz="2000" dirty="0" smtClean="0">
                <a:sym typeface="Wingdings"/>
              </a:rPr>
              <a:t>Budget and frequency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Involvement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Surprise </a:t>
            </a:r>
            <a:r>
              <a:rPr lang="en-US" sz="2000" dirty="0">
                <a:sym typeface="Wingdings"/>
              </a:rPr>
              <a:t>and </a:t>
            </a:r>
            <a:r>
              <a:rPr lang="en-US" sz="2000" dirty="0" smtClean="0">
                <a:sym typeface="Wingdings"/>
              </a:rPr>
              <a:t>delight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Relevant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Suggestions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61574" y="289719"/>
            <a:ext cx="3690938" cy="496887"/>
          </a:xfrm>
        </p:spPr>
        <p:txBody>
          <a:bodyPr/>
          <a:lstStyle/>
          <a:p>
            <a:r>
              <a:rPr lang="en-US" dirty="0"/>
              <a:t>Party favors </a:t>
            </a:r>
            <a:r>
              <a:rPr lang="en-US" dirty="0" smtClean="0"/>
              <a:t>(Incentives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61573" y="945323"/>
            <a:ext cx="4549140" cy="3083706"/>
          </a:xfrm>
        </p:spPr>
        <p:txBody>
          <a:bodyPr/>
          <a:lstStyle/>
          <a:p>
            <a:pPr marL="115888" indent="-115888"/>
            <a:r>
              <a:rPr lang="en-US" sz="2000" dirty="0" smtClean="0">
                <a:sym typeface="Wingdings"/>
              </a:rPr>
              <a:t>Drunk uncles</a:t>
            </a:r>
          </a:p>
          <a:p>
            <a:pPr marL="115888" indent="-115888"/>
            <a:r>
              <a:rPr lang="en-US" sz="2000" dirty="0">
                <a:sym typeface="Wingdings"/>
              </a:rPr>
              <a:t>Head chef (and helpers)</a:t>
            </a:r>
          </a:p>
          <a:p>
            <a:pPr marL="115888" indent="-115888"/>
            <a:r>
              <a:rPr lang="en-US" sz="2000" dirty="0">
                <a:sym typeface="Wingdings"/>
              </a:rPr>
              <a:t>Taste test the </a:t>
            </a:r>
            <a:r>
              <a:rPr lang="en-US" sz="2000" dirty="0" smtClean="0">
                <a:sym typeface="Wingdings"/>
              </a:rPr>
              <a:t>caterer 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Soft launch (try recipes)</a:t>
            </a:r>
            <a:endParaRPr lang="en-US" sz="2000" dirty="0"/>
          </a:p>
          <a:p>
            <a:pPr marL="115888" indent="-115888"/>
            <a:r>
              <a:rPr lang="en-US" sz="2000" dirty="0" smtClean="0">
                <a:sym typeface="Wingdings"/>
              </a:rPr>
              <a:t>Departing </a:t>
            </a:r>
            <a:r>
              <a:rPr lang="en-US" sz="2000" dirty="0">
                <a:sym typeface="Wingdings"/>
              </a:rPr>
              <a:t>guests (monitor </a:t>
            </a:r>
            <a:r>
              <a:rPr lang="en-US" sz="2000" dirty="0" smtClean="0">
                <a:sym typeface="Wingdings"/>
              </a:rPr>
              <a:t>membership health)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Don’t </a:t>
            </a:r>
            <a:r>
              <a:rPr lang="en-US" sz="2000" dirty="0">
                <a:sym typeface="Wingdings"/>
              </a:rPr>
              <a:t>make everything from </a:t>
            </a:r>
            <a:r>
              <a:rPr lang="en-US" sz="2000" dirty="0" smtClean="0">
                <a:sym typeface="Wingdings"/>
              </a:rPr>
              <a:t>scratch</a:t>
            </a:r>
            <a:r>
              <a:rPr lang="en-US" sz="2000" dirty="0">
                <a:sym typeface="Wingdings"/>
              </a:rPr>
              <a:t>, use what you </a:t>
            </a:r>
            <a:r>
              <a:rPr lang="en-US" sz="2000" dirty="0" smtClean="0">
                <a:sym typeface="Wingdings"/>
              </a:rPr>
              <a:t>have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161573" y="289719"/>
            <a:ext cx="4037564" cy="496887"/>
          </a:xfrm>
        </p:spPr>
        <p:txBody>
          <a:bodyPr/>
          <a:lstStyle/>
          <a:p>
            <a:r>
              <a:rPr lang="en-US" dirty="0"/>
              <a:t>Clean up &amp; </a:t>
            </a:r>
            <a:r>
              <a:rPr lang="en-US" dirty="0" smtClean="0"/>
              <a:t>lessons </a:t>
            </a:r>
            <a:r>
              <a:rPr lang="en-US" dirty="0"/>
              <a:t>learned</a:t>
            </a:r>
          </a:p>
        </p:txBody>
      </p:sp>
    </p:spTree>
    <p:extLst>
      <p:ext uri="{BB962C8B-B14F-4D97-AF65-F5344CB8AC3E}">
        <p14:creationId xmlns:p14="http://schemas.microsoft.com/office/powerpoint/2010/main" val="1485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878" y="-8878"/>
            <a:ext cx="6858000" cy="4616388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83000">
                <a:srgbClr val="663012"/>
              </a:gs>
            </a:gsLst>
            <a:lin ang="27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58D30-B25F-8540-AD39-FBB5C3DD04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39AD06-9ACB-4935-9DF5-F6A33E6DA886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Simplifying Payments Innovation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17" y="406514"/>
            <a:ext cx="3950564" cy="393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58D30-B25F-8540-AD39-FBB5C3DD04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39AD06-9ACB-4935-9DF5-F6A33E6DA886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Simplifying Payments Innovation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6431" y="346229"/>
            <a:ext cx="6551720" cy="37685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Contact Info: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Sharon Brant</a:t>
            </a:r>
            <a:br>
              <a:rPr lang="en-US" sz="4000" dirty="0" smtClean="0"/>
            </a:br>
            <a:r>
              <a:rPr lang="en-US" sz="4000" dirty="0" smtClean="0"/>
              <a:t>Head of Market Insights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sharon.brant@vantiv.com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658D30-B25F-8540-AD39-FBB5C3DD04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39AD06-9ACB-4935-9DF5-F6A33E6DA886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Simplifying Payments Innovation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85861" y="1817367"/>
            <a:ext cx="4161852" cy="1964266"/>
          </a:xfrm>
        </p:spPr>
        <p:txBody>
          <a:bodyPr/>
          <a:lstStyle/>
          <a:p>
            <a:pPr marL="115888" indent="-115888">
              <a:defRPr/>
            </a:pPr>
            <a:r>
              <a:rPr lang="en-US" altLang="en-US" sz="2000" dirty="0" smtClean="0"/>
              <a:t>Considerations before </a:t>
            </a:r>
            <a:r>
              <a:rPr lang="en-US" altLang="en-US" sz="2000" dirty="0"/>
              <a:t>starting</a:t>
            </a:r>
          </a:p>
          <a:p>
            <a:pPr marL="115888" indent="-115888">
              <a:defRPr/>
            </a:pPr>
            <a:r>
              <a:rPr lang="en-US" altLang="en-US" sz="2000" dirty="0" smtClean="0"/>
              <a:t>Decorations </a:t>
            </a:r>
            <a:r>
              <a:rPr lang="en-US" altLang="en-US" sz="2000" dirty="0"/>
              <a:t>&amp; Menu </a:t>
            </a:r>
            <a:r>
              <a:rPr lang="en-US" altLang="en-US" sz="2000" dirty="0" smtClean="0"/>
              <a:t>planning (Branding and Plan) </a:t>
            </a:r>
            <a:endParaRPr lang="en-US" altLang="en-US" sz="2000" dirty="0"/>
          </a:p>
          <a:p>
            <a:pPr marL="115888" indent="-115888">
              <a:defRPr/>
            </a:pPr>
            <a:r>
              <a:rPr lang="en-US" altLang="en-US" sz="2000" dirty="0" smtClean="0"/>
              <a:t>Invitations (Recruitment)</a:t>
            </a:r>
          </a:p>
          <a:p>
            <a:pPr marL="115888" indent="-115888">
              <a:defRPr/>
            </a:pPr>
            <a:r>
              <a:rPr lang="en-US" altLang="en-US" sz="2000" dirty="0" smtClean="0"/>
              <a:t>Activities</a:t>
            </a:r>
            <a:endParaRPr lang="en-US" altLang="en-US" sz="2000" dirty="0"/>
          </a:p>
          <a:p>
            <a:pPr marL="115888" indent="-115888">
              <a:defRPr/>
            </a:pPr>
            <a:r>
              <a:rPr lang="en-US" altLang="en-US" sz="2000" dirty="0"/>
              <a:t>Party </a:t>
            </a:r>
            <a:r>
              <a:rPr lang="en-US" altLang="en-US" sz="2000" dirty="0" smtClean="0"/>
              <a:t>favors (Incentives)</a:t>
            </a:r>
            <a:endParaRPr lang="en-US" altLang="en-US" sz="2000" dirty="0"/>
          </a:p>
          <a:p>
            <a:pPr marL="115888" indent="-115888">
              <a:defRPr/>
            </a:pPr>
            <a:r>
              <a:rPr lang="en-US" altLang="en-US" sz="2000" dirty="0"/>
              <a:t>Clean up &amp; lessons </a:t>
            </a:r>
            <a:r>
              <a:rPr lang="en-US" altLang="en-US" sz="2000" dirty="0" smtClean="0"/>
              <a:t>learned</a:t>
            </a:r>
            <a:endParaRPr lang="en-US" altLang="en-US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6"/>
          </p:nvPr>
        </p:nvSpPr>
        <p:spPr>
          <a:xfrm>
            <a:off x="214840" y="171142"/>
            <a:ext cx="3690938" cy="1418501"/>
          </a:xfrm>
        </p:spPr>
        <p:txBody>
          <a:bodyPr/>
          <a:lstStyle/>
          <a:p>
            <a:r>
              <a:rPr lang="en-US" dirty="0"/>
              <a:t>Building an </a:t>
            </a:r>
            <a:r>
              <a:rPr lang="en-US" dirty="0" smtClean="0"/>
              <a:t>online insights community is like…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planning </a:t>
            </a:r>
            <a:r>
              <a:rPr lang="en-US" dirty="0"/>
              <a:t>a </a:t>
            </a:r>
            <a:r>
              <a:rPr lang="en-US" dirty="0" smtClean="0"/>
              <a:t>(big) </a:t>
            </a:r>
            <a:r>
              <a:rPr lang="en-US" dirty="0"/>
              <a:t>Thanksgiving Dinner</a:t>
            </a:r>
          </a:p>
        </p:txBody>
      </p:sp>
    </p:spTree>
    <p:extLst>
      <p:ext uri="{BB962C8B-B14F-4D97-AF65-F5344CB8AC3E}">
        <p14:creationId xmlns:p14="http://schemas.microsoft.com/office/powerpoint/2010/main" val="29497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5888" indent="-115888"/>
            <a:r>
              <a:rPr lang="en-US" sz="2000" dirty="0" smtClean="0"/>
              <a:t>Purpose </a:t>
            </a:r>
            <a:r>
              <a:rPr lang="en-US" sz="2000" dirty="0"/>
              <a:t>and </a:t>
            </a:r>
            <a:r>
              <a:rPr lang="en-US" sz="2000" dirty="0" smtClean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Considerations before starting</a:t>
            </a:r>
          </a:p>
        </p:txBody>
      </p:sp>
    </p:spTree>
    <p:extLst>
      <p:ext uri="{BB962C8B-B14F-4D97-AF65-F5344CB8AC3E}">
        <p14:creationId xmlns:p14="http://schemas.microsoft.com/office/powerpoint/2010/main" val="35435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2123" y="1821924"/>
            <a:ext cx="2010240" cy="890784"/>
          </a:xfrm>
        </p:spPr>
        <p:txBody>
          <a:bodyPr/>
          <a:lstStyle/>
          <a:p>
            <a:r>
              <a:rPr lang="en-US" sz="2400" dirty="0" smtClean="0"/>
              <a:t>Community Objectives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Purpose: </a:t>
            </a:r>
            <a:r>
              <a:rPr lang="en-US" dirty="0" smtClean="0"/>
              <a:t>Provide </a:t>
            </a:r>
            <a:r>
              <a:rPr lang="en-US" dirty="0"/>
              <a:t>an agile and cost effective way to better understand SMB’s needs and challenges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98" y="1546917"/>
            <a:ext cx="4005902" cy="282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978749" y="1821925"/>
            <a:ext cx="0" cy="2186310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54442" y="2839453"/>
            <a:ext cx="3238214" cy="20625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92246" y="2131737"/>
            <a:ext cx="1120878" cy="7083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Create a rich member </a:t>
            </a:r>
            <a:r>
              <a:rPr lang="en-US" sz="1400" dirty="0" smtClean="0">
                <a:solidFill>
                  <a:schemeClr val="bg1"/>
                </a:solidFill>
              </a:rPr>
              <a:t>experience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4313" y="1998358"/>
            <a:ext cx="1068193" cy="8779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Position </a:t>
            </a:r>
            <a:r>
              <a:rPr lang="en-US" sz="1400" dirty="0" err="1">
                <a:solidFill>
                  <a:schemeClr val="bg1"/>
                </a:solidFill>
              </a:rPr>
              <a:t>Vantiv</a:t>
            </a:r>
            <a:r>
              <a:rPr lang="en-US" sz="1400" dirty="0">
                <a:solidFill>
                  <a:schemeClr val="bg1"/>
                </a:solidFill>
              </a:rPr>
              <a:t> as a trusted </a:t>
            </a:r>
            <a:r>
              <a:rPr lang="en-US" sz="1400" dirty="0" smtClean="0">
                <a:solidFill>
                  <a:schemeClr val="bg1"/>
                </a:solidFill>
              </a:rPr>
              <a:t>resource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084" y="2871279"/>
            <a:ext cx="1259165" cy="100332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Provide members with exclusive </a:t>
            </a:r>
            <a:r>
              <a:rPr lang="en-US" sz="1400" dirty="0" smtClean="0">
                <a:solidFill>
                  <a:schemeClr val="bg1"/>
                </a:solidFill>
              </a:rPr>
              <a:t>information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9958" y="2894398"/>
            <a:ext cx="927325" cy="9807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Allow members ability to </a:t>
            </a:r>
            <a:r>
              <a:rPr lang="en-US" sz="1400" dirty="0" smtClean="0">
                <a:solidFill>
                  <a:schemeClr val="bg1"/>
                </a:solidFill>
              </a:rPr>
              <a:t>share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5888" indent="-115888"/>
            <a:r>
              <a:rPr lang="en-US" sz="2000" dirty="0" smtClean="0">
                <a:sym typeface="Wingdings"/>
              </a:rPr>
              <a:t>Use </a:t>
            </a:r>
            <a:r>
              <a:rPr lang="en-US" sz="2000" dirty="0">
                <a:sym typeface="Wingdings"/>
              </a:rPr>
              <a:t>cases (input to </a:t>
            </a:r>
            <a:r>
              <a:rPr lang="en-US" sz="2000" dirty="0" smtClean="0">
                <a:sym typeface="Wingdings"/>
              </a:rPr>
              <a:t>activities)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Considerations before starting</a:t>
            </a:r>
          </a:p>
        </p:txBody>
      </p:sp>
    </p:spTree>
    <p:extLst>
      <p:ext uri="{BB962C8B-B14F-4D97-AF65-F5344CB8AC3E}">
        <p14:creationId xmlns:p14="http://schemas.microsoft.com/office/powerpoint/2010/main" val="2612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 anchor="t"/>
          <a:lstStyle/>
          <a:p>
            <a:pPr algn="l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Marketing</a:t>
            </a:r>
          </a:p>
          <a:p>
            <a:pPr marL="115888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Message testing</a:t>
            </a:r>
          </a:p>
          <a:p>
            <a:pPr marL="115888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Segments</a:t>
            </a:r>
          </a:p>
          <a:p>
            <a:pPr marL="115888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Content topic needs</a:t>
            </a:r>
          </a:p>
          <a:p>
            <a:pPr marL="115888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Customer advocacy</a:t>
            </a:r>
          </a:p>
          <a:p>
            <a:pPr marL="115888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Quick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polls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anchor="t"/>
          <a:lstStyle/>
          <a:p>
            <a:pPr algn="l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Strategy</a:t>
            </a:r>
          </a:p>
          <a:p>
            <a:pPr marL="115888" lvl="0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Ideation and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screening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marL="115888" lvl="0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Risk assessment</a:t>
            </a:r>
          </a:p>
          <a:p>
            <a:pPr marL="115888" lvl="0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Competitor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assessment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/>
        <p:txBody>
          <a:bodyPr anchor="t"/>
          <a:lstStyle/>
          <a:p>
            <a:pPr algn="l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UX</a:t>
            </a:r>
          </a:p>
          <a:p>
            <a:pPr marL="115888" lvl="0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Website testing</a:t>
            </a:r>
          </a:p>
          <a:p>
            <a:pPr marL="115888" lvl="0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Product testing</a:t>
            </a:r>
          </a:p>
          <a:p>
            <a:pPr marL="115888" lvl="0" indent="-115888" algn="l">
              <a:buClr>
                <a:schemeClr val="tx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Innovation 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challenge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1522193" y="1706058"/>
            <a:ext cx="1132230" cy="2754432"/>
          </a:xfrm>
        </p:spPr>
        <p:txBody>
          <a:bodyPr anchor="t"/>
          <a:lstStyle/>
          <a:p>
            <a:pPr algn="l"/>
            <a:r>
              <a:rPr lang="en-US" sz="1600" b="1" dirty="0" smtClean="0"/>
              <a:t>Product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Concept testing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Prod Sat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Post pilot feedback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Buyer profiles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Ideation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Product optimizing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Price testing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265393" y="1706058"/>
            <a:ext cx="1185496" cy="2754432"/>
          </a:xfrm>
        </p:spPr>
        <p:txBody>
          <a:bodyPr anchor="t"/>
          <a:lstStyle/>
          <a:p>
            <a:pPr algn="l"/>
            <a:r>
              <a:rPr lang="en-US" sz="1600" b="1" dirty="0" smtClean="0"/>
              <a:t>Sales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Buyer journey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/>
              <a:t>Buying criterion</a:t>
            </a:r>
          </a:p>
          <a:p>
            <a:pPr marL="115888" lvl="0" indent="-115888" algn="l">
              <a:buFont typeface="Arial" panose="020B0604020202020204" pitchFamily="34" charset="0"/>
              <a:buChar char="•"/>
            </a:pPr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Insight Communities provide value for a variety of 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5888" indent="-115888"/>
            <a:r>
              <a:rPr lang="en-US" sz="2000" dirty="0" smtClean="0">
                <a:sym typeface="Wingdings"/>
              </a:rPr>
              <a:t>Host/Hostess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Support team</a:t>
            </a:r>
            <a:endParaRPr lang="en-US" sz="2000" dirty="0">
              <a:sym typeface="Wingdings"/>
            </a:endParaRPr>
          </a:p>
          <a:p>
            <a:pPr marL="115888" indent="-115888"/>
            <a:r>
              <a:rPr lang="en-US" sz="2000" dirty="0" smtClean="0">
                <a:sym typeface="Wingdings"/>
              </a:rPr>
              <a:t>Guests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Budget</a:t>
            </a:r>
          </a:p>
          <a:p>
            <a:pPr marL="115888" indent="-115888"/>
            <a:r>
              <a:rPr lang="en-US" sz="2000" dirty="0" smtClean="0">
                <a:sym typeface="Wingdings"/>
              </a:rPr>
              <a:t>Cook or cater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/>
              <a:t>Additional considerations </a:t>
            </a:r>
            <a:r>
              <a:rPr lang="en-US" dirty="0"/>
              <a:t>before starting</a:t>
            </a:r>
          </a:p>
        </p:txBody>
      </p:sp>
    </p:spTree>
    <p:extLst>
      <p:ext uri="{BB962C8B-B14F-4D97-AF65-F5344CB8AC3E}">
        <p14:creationId xmlns:p14="http://schemas.microsoft.com/office/powerpoint/2010/main" val="2612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115888" indent="-115888"/>
            <a:r>
              <a:rPr lang="en-US" altLang="en-US" sz="3600" dirty="0">
                <a:ea typeface="Foundry Context Bold" pitchFamily="50" charset="0"/>
                <a:cs typeface="Foundry Context Bold" pitchFamily="50" charset="0"/>
              </a:rPr>
              <a:t>Menu Planning &amp; </a:t>
            </a:r>
            <a:r>
              <a:rPr lang="en-US" altLang="en-US" sz="3600" dirty="0" smtClean="0">
                <a:ea typeface="Foundry Context Bold" pitchFamily="50" charset="0"/>
                <a:cs typeface="Foundry Context Bold" pitchFamily="50" charset="0"/>
              </a:rPr>
              <a:t>Decorating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2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8" y="79902"/>
            <a:ext cx="5727700" cy="45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ntiv-template 4x3-final_v3">
  <a:themeElements>
    <a:clrScheme name="Custom 19">
      <a:dk1>
        <a:srgbClr val="4D4F53"/>
      </a:dk1>
      <a:lt1>
        <a:srgbClr val="FFFFFF"/>
      </a:lt1>
      <a:dk2>
        <a:srgbClr val="0057B8"/>
      </a:dk2>
      <a:lt2>
        <a:srgbClr val="C9CAC8"/>
      </a:lt2>
      <a:accent1>
        <a:srgbClr val="00A9E0"/>
      </a:accent1>
      <a:accent2>
        <a:srgbClr val="40C1AC"/>
      </a:accent2>
      <a:accent3>
        <a:srgbClr val="0057B8"/>
      </a:accent3>
      <a:accent4>
        <a:srgbClr val="7100B4"/>
      </a:accent4>
      <a:accent5>
        <a:srgbClr val="CEDC00"/>
      </a:accent5>
      <a:accent6>
        <a:srgbClr val="FFD100"/>
      </a:accent6>
      <a:hlink>
        <a:srgbClr val="C00000"/>
      </a:hlink>
      <a:folHlink>
        <a:srgbClr val="FFA300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antiv-template 4x3-final_v3.potx" id="{285D5BC3-5570-4235-8B77-A458D03FB5E0}" vid="{FA1964FE-79F0-423E-A2E0-C334EB3872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</TotalTime>
  <Words>276</Words>
  <Application>Microsoft Office PowerPoint</Application>
  <PresentationFormat>Custom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Vantiv-template 4x3-final_v3</vt:lpstr>
      <vt:lpstr>PowerPoint Presentation</vt:lpstr>
      <vt:lpstr>PowerPoint Presentation</vt:lpstr>
      <vt:lpstr>PowerPoint Presentation</vt:lpstr>
      <vt:lpstr>Purpose: Provide an agile and cost effective way to better understand SMB’s needs and challenges</vt:lpstr>
      <vt:lpstr>PowerPoint Presentation</vt:lpstr>
      <vt:lpstr>Insight Communities provide value for a variety of 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  <vt:lpstr>Contact Info:  Sharon Brant Head of Market Insights  sharon.brant@vantiv.com</vt:lpstr>
    </vt:vector>
  </TitlesOfParts>
  <Company>MDT Solution 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Gieringer, Sarah M</dc:creator>
  <cp:lastModifiedBy>Brant, Sharon</cp:lastModifiedBy>
  <cp:revision>448</cp:revision>
  <cp:lastPrinted>2016-09-12T15:00:13Z</cp:lastPrinted>
  <dcterms:created xsi:type="dcterms:W3CDTF">2015-05-08T16:15:51Z</dcterms:created>
  <dcterms:modified xsi:type="dcterms:W3CDTF">2016-09-27T19:57:09Z</dcterms:modified>
</cp:coreProperties>
</file>