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69" r:id="rId2"/>
    <p:sldId id="270" r:id="rId3"/>
    <p:sldId id="278" r:id="rId4"/>
    <p:sldId id="305" r:id="rId5"/>
    <p:sldId id="300" r:id="rId6"/>
    <p:sldId id="301" r:id="rId7"/>
    <p:sldId id="266" r:id="rId8"/>
    <p:sldId id="257" r:id="rId9"/>
    <p:sldId id="286" r:id="rId10"/>
    <p:sldId id="310" r:id="rId11"/>
    <p:sldId id="297" r:id="rId12"/>
    <p:sldId id="299" r:id="rId13"/>
    <p:sldId id="292" r:id="rId14"/>
    <p:sldId id="311" r:id="rId15"/>
    <p:sldId id="275" r:id="rId16"/>
    <p:sldId id="276" r:id="rId17"/>
    <p:sldId id="284" r:id="rId18"/>
    <p:sldId id="303" r:id="rId19"/>
    <p:sldId id="295" r:id="rId20"/>
    <p:sldId id="28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75" autoAdjust="0"/>
    <p:restoredTop sz="78636" autoAdjust="0"/>
  </p:normalViewPr>
  <p:slideViewPr>
    <p:cSldViewPr snapToGrid="0">
      <p:cViewPr varScale="1">
        <p:scale>
          <a:sx n="81" d="100"/>
          <a:sy n="81" d="100"/>
        </p:scale>
        <p:origin x="144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-25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7CB8084-8571-4774-8E42-7C77EBE40C7D}" type="doc">
      <dgm:prSet loTypeId="urn:microsoft.com/office/officeart/2005/8/layout/venn1" loCatId="relationship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7484F09-DE51-4E97-91C5-72446F10980C}">
      <dgm:prSet phldrT="[Text]" custT="1"/>
      <dgm:spPr/>
      <dgm:t>
        <a:bodyPr/>
        <a:lstStyle/>
        <a:p>
          <a:r>
            <a:rPr lang="en-US" sz="1400" dirty="0" smtClean="0"/>
            <a:t>MBA &amp; Specialized Curriculum</a:t>
          </a:r>
          <a:endParaRPr lang="en-US" sz="1400" dirty="0"/>
        </a:p>
      </dgm:t>
    </dgm:pt>
    <dgm:pt modelId="{08B0C223-FAFC-492E-8A6C-5FBC87A2E569}" type="parTrans" cxnId="{0CAFB987-1E28-4FAC-8FA6-808C48D4AB05}">
      <dgm:prSet/>
      <dgm:spPr/>
      <dgm:t>
        <a:bodyPr/>
        <a:lstStyle/>
        <a:p>
          <a:endParaRPr lang="en-US" sz="2000"/>
        </a:p>
      </dgm:t>
    </dgm:pt>
    <dgm:pt modelId="{E62DFF72-2736-49D3-8187-99F44EDFBF74}" type="sibTrans" cxnId="{0CAFB987-1E28-4FAC-8FA6-808C48D4AB05}">
      <dgm:prSet/>
      <dgm:spPr/>
      <dgm:t>
        <a:bodyPr/>
        <a:lstStyle/>
        <a:p>
          <a:endParaRPr lang="en-US" sz="2000"/>
        </a:p>
      </dgm:t>
    </dgm:pt>
    <dgm:pt modelId="{2417DDA4-6C0A-43C7-9B2D-44ED4F2026DA}">
      <dgm:prSet phldrT="[Text]" custT="1"/>
      <dgm:spPr/>
      <dgm:t>
        <a:bodyPr/>
        <a:lstStyle/>
        <a:p>
          <a:r>
            <a:rPr lang="en-US" sz="1400" dirty="0" smtClean="0"/>
            <a:t>Industry Applied Learning &amp; Current Topics</a:t>
          </a:r>
          <a:endParaRPr lang="en-US" sz="1400" dirty="0"/>
        </a:p>
      </dgm:t>
    </dgm:pt>
    <dgm:pt modelId="{2A376C65-9DC2-4897-BFC5-F6E4224FD986}" type="parTrans" cxnId="{675DF130-6DF7-4912-A316-0418088D7184}">
      <dgm:prSet/>
      <dgm:spPr/>
      <dgm:t>
        <a:bodyPr/>
        <a:lstStyle/>
        <a:p>
          <a:endParaRPr lang="en-US" sz="2000"/>
        </a:p>
      </dgm:t>
    </dgm:pt>
    <dgm:pt modelId="{63AE0440-6E8D-405D-B446-2013C0260D2E}" type="sibTrans" cxnId="{675DF130-6DF7-4912-A316-0418088D7184}">
      <dgm:prSet/>
      <dgm:spPr/>
      <dgm:t>
        <a:bodyPr/>
        <a:lstStyle/>
        <a:p>
          <a:endParaRPr lang="en-US" sz="2000"/>
        </a:p>
      </dgm:t>
    </dgm:pt>
    <dgm:pt modelId="{E94AE24E-109B-4178-A22A-F280E89A7F5E}">
      <dgm:prSet phldrT="[Text]" custT="1"/>
      <dgm:spPr/>
      <dgm:t>
        <a:bodyPr/>
        <a:lstStyle/>
        <a:p>
          <a:r>
            <a:rPr lang="en-US" sz="1400" dirty="0" smtClean="0"/>
            <a:t>Dedicated staff</a:t>
          </a:r>
          <a:endParaRPr lang="en-US" sz="1400" dirty="0"/>
        </a:p>
      </dgm:t>
    </dgm:pt>
    <dgm:pt modelId="{D24189DB-99E7-485E-8D07-454F5117131F}" type="parTrans" cxnId="{749234F6-EF69-4E08-A94D-D6FD1EA881A6}">
      <dgm:prSet/>
      <dgm:spPr/>
      <dgm:t>
        <a:bodyPr/>
        <a:lstStyle/>
        <a:p>
          <a:endParaRPr lang="en-US" sz="2000"/>
        </a:p>
      </dgm:t>
    </dgm:pt>
    <dgm:pt modelId="{17DF289B-1D08-4CA6-BB2B-A0AC8589E0C3}" type="sibTrans" cxnId="{749234F6-EF69-4E08-A94D-D6FD1EA881A6}">
      <dgm:prSet/>
      <dgm:spPr/>
      <dgm:t>
        <a:bodyPr/>
        <a:lstStyle/>
        <a:p>
          <a:endParaRPr lang="en-US" sz="2000"/>
        </a:p>
      </dgm:t>
    </dgm:pt>
    <dgm:pt modelId="{2BFA0CB9-564F-4114-A009-A8961448B17F}">
      <dgm:prSet custT="1"/>
      <dgm:spPr/>
      <dgm:t>
        <a:bodyPr/>
        <a:lstStyle/>
        <a:p>
          <a:r>
            <a:rPr lang="en-US" sz="1400" dirty="0" smtClean="0"/>
            <a:t>Industry Connections: EAB, Alumni &amp; Industry Friends</a:t>
          </a:r>
          <a:endParaRPr lang="en-US" sz="1400" dirty="0"/>
        </a:p>
      </dgm:t>
    </dgm:pt>
    <dgm:pt modelId="{CA1C8EBE-7426-4927-931B-293E8CA02DF1}" type="parTrans" cxnId="{806F6931-558A-48ED-B44A-E5C7A0137F06}">
      <dgm:prSet/>
      <dgm:spPr/>
      <dgm:t>
        <a:bodyPr/>
        <a:lstStyle/>
        <a:p>
          <a:endParaRPr lang="en-US" sz="2000"/>
        </a:p>
      </dgm:t>
    </dgm:pt>
    <dgm:pt modelId="{C46B8FE7-50FE-4B43-81D4-75B37E8455DD}" type="sibTrans" cxnId="{806F6931-558A-48ED-B44A-E5C7A0137F06}">
      <dgm:prSet/>
      <dgm:spPr/>
      <dgm:t>
        <a:bodyPr/>
        <a:lstStyle/>
        <a:p>
          <a:endParaRPr lang="en-US" sz="2000"/>
        </a:p>
      </dgm:t>
    </dgm:pt>
    <dgm:pt modelId="{112D7DE4-AA45-4AC4-AC42-B38862F4D1BD}" type="pres">
      <dgm:prSet presAssocID="{47CB8084-8571-4774-8E42-7C77EBE40C7D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7B463CF2-CF3D-47CB-BC05-43DB7118215F}" type="pres">
      <dgm:prSet presAssocID="{E7484F09-DE51-4E97-91C5-72446F10980C}" presName="circ1" presStyleLbl="vennNode1" presStyleIdx="0" presStyleCnt="4" custScaleX="107220" custScaleY="102383"/>
      <dgm:spPr/>
      <dgm:t>
        <a:bodyPr/>
        <a:lstStyle/>
        <a:p>
          <a:endParaRPr lang="en-US"/>
        </a:p>
      </dgm:t>
    </dgm:pt>
    <dgm:pt modelId="{3E6E1701-02E6-4D17-ADE1-EC87D7077EB8}" type="pres">
      <dgm:prSet presAssocID="{E7484F09-DE51-4E97-91C5-72446F10980C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6151D8B-AF2D-4BC0-94C5-9EE8038F121E}" type="pres">
      <dgm:prSet presAssocID="{2417DDA4-6C0A-43C7-9B2D-44ED4F2026DA}" presName="circ2" presStyleLbl="vennNode1" presStyleIdx="1" presStyleCnt="4" custScaleX="148246"/>
      <dgm:spPr/>
      <dgm:t>
        <a:bodyPr/>
        <a:lstStyle/>
        <a:p>
          <a:endParaRPr lang="en-US"/>
        </a:p>
      </dgm:t>
    </dgm:pt>
    <dgm:pt modelId="{10CA4CAF-BFC5-455E-9123-06309F9F382E}" type="pres">
      <dgm:prSet presAssocID="{2417DDA4-6C0A-43C7-9B2D-44ED4F2026DA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426799B-B83F-4858-999C-53F2F14D7A93}" type="pres">
      <dgm:prSet presAssocID="{E94AE24E-109B-4178-A22A-F280E89A7F5E}" presName="circ3" presStyleLbl="vennNode1" presStyleIdx="2" presStyleCnt="4" custScaleX="98997"/>
      <dgm:spPr/>
      <dgm:t>
        <a:bodyPr/>
        <a:lstStyle/>
        <a:p>
          <a:endParaRPr lang="en-US"/>
        </a:p>
      </dgm:t>
    </dgm:pt>
    <dgm:pt modelId="{FA1F933E-BF61-4F86-89A3-DACF10756253}" type="pres">
      <dgm:prSet presAssocID="{E94AE24E-109B-4178-A22A-F280E89A7F5E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C460552-3A8F-4732-A499-B6E7AAC94EFC}" type="pres">
      <dgm:prSet presAssocID="{2BFA0CB9-564F-4114-A009-A8961448B17F}" presName="circ4" presStyleLbl="vennNode1" presStyleIdx="3" presStyleCnt="4" custScaleX="142560" custLinFactNeighborX="-3489" custLinFactNeighborY="-872"/>
      <dgm:spPr/>
      <dgm:t>
        <a:bodyPr/>
        <a:lstStyle/>
        <a:p>
          <a:endParaRPr lang="en-US"/>
        </a:p>
      </dgm:t>
    </dgm:pt>
    <dgm:pt modelId="{C04784FE-2325-4B70-A111-4AB56EDDC858}" type="pres">
      <dgm:prSet presAssocID="{2BFA0CB9-564F-4114-A009-A8961448B17F}" presName="circ4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A552123-3175-455B-A9BB-7C2600E9E697}" type="presOf" srcId="{2417DDA4-6C0A-43C7-9B2D-44ED4F2026DA}" destId="{10CA4CAF-BFC5-455E-9123-06309F9F382E}" srcOrd="1" destOrd="0" presId="urn:microsoft.com/office/officeart/2005/8/layout/venn1"/>
    <dgm:cxn modelId="{62A5E347-576B-49AC-9BBE-1B24D546ED10}" type="presOf" srcId="{47CB8084-8571-4774-8E42-7C77EBE40C7D}" destId="{112D7DE4-AA45-4AC4-AC42-B38862F4D1BD}" srcOrd="0" destOrd="0" presId="urn:microsoft.com/office/officeart/2005/8/layout/venn1"/>
    <dgm:cxn modelId="{6DA2FFB6-BEE0-43E5-90B1-B5E8BEEC5226}" type="presOf" srcId="{2BFA0CB9-564F-4114-A009-A8961448B17F}" destId="{C04784FE-2325-4B70-A111-4AB56EDDC858}" srcOrd="1" destOrd="0" presId="urn:microsoft.com/office/officeart/2005/8/layout/venn1"/>
    <dgm:cxn modelId="{25DC5BFB-EA4B-4E69-B6D1-8B5C0405E2A3}" type="presOf" srcId="{2BFA0CB9-564F-4114-A009-A8961448B17F}" destId="{9C460552-3A8F-4732-A499-B6E7AAC94EFC}" srcOrd="0" destOrd="0" presId="urn:microsoft.com/office/officeart/2005/8/layout/venn1"/>
    <dgm:cxn modelId="{36FB4DC6-5BF7-4BBC-9E79-EDE4408759EC}" type="presOf" srcId="{E7484F09-DE51-4E97-91C5-72446F10980C}" destId="{3E6E1701-02E6-4D17-ADE1-EC87D7077EB8}" srcOrd="1" destOrd="0" presId="urn:microsoft.com/office/officeart/2005/8/layout/venn1"/>
    <dgm:cxn modelId="{B4E8C1F3-6B49-48DA-8843-ECB59121C742}" type="presOf" srcId="{2417DDA4-6C0A-43C7-9B2D-44ED4F2026DA}" destId="{E6151D8B-AF2D-4BC0-94C5-9EE8038F121E}" srcOrd="0" destOrd="0" presId="urn:microsoft.com/office/officeart/2005/8/layout/venn1"/>
    <dgm:cxn modelId="{60881C88-5A2B-499E-90BD-6FE54E740126}" type="presOf" srcId="{E94AE24E-109B-4178-A22A-F280E89A7F5E}" destId="{FA1F933E-BF61-4F86-89A3-DACF10756253}" srcOrd="1" destOrd="0" presId="urn:microsoft.com/office/officeart/2005/8/layout/venn1"/>
    <dgm:cxn modelId="{675DF130-6DF7-4912-A316-0418088D7184}" srcId="{47CB8084-8571-4774-8E42-7C77EBE40C7D}" destId="{2417DDA4-6C0A-43C7-9B2D-44ED4F2026DA}" srcOrd="1" destOrd="0" parTransId="{2A376C65-9DC2-4897-BFC5-F6E4224FD986}" sibTransId="{63AE0440-6E8D-405D-B446-2013C0260D2E}"/>
    <dgm:cxn modelId="{749234F6-EF69-4E08-A94D-D6FD1EA881A6}" srcId="{47CB8084-8571-4774-8E42-7C77EBE40C7D}" destId="{E94AE24E-109B-4178-A22A-F280E89A7F5E}" srcOrd="2" destOrd="0" parTransId="{D24189DB-99E7-485E-8D07-454F5117131F}" sibTransId="{17DF289B-1D08-4CA6-BB2B-A0AC8589E0C3}"/>
    <dgm:cxn modelId="{806F6931-558A-48ED-B44A-E5C7A0137F06}" srcId="{47CB8084-8571-4774-8E42-7C77EBE40C7D}" destId="{2BFA0CB9-564F-4114-A009-A8961448B17F}" srcOrd="3" destOrd="0" parTransId="{CA1C8EBE-7426-4927-931B-293E8CA02DF1}" sibTransId="{C46B8FE7-50FE-4B43-81D4-75B37E8455DD}"/>
    <dgm:cxn modelId="{3A64A604-4B16-457C-971E-63587564673E}" type="presOf" srcId="{E7484F09-DE51-4E97-91C5-72446F10980C}" destId="{7B463CF2-CF3D-47CB-BC05-43DB7118215F}" srcOrd="0" destOrd="0" presId="urn:microsoft.com/office/officeart/2005/8/layout/venn1"/>
    <dgm:cxn modelId="{80EF5B97-AEB9-4848-89EC-C3C97C242407}" type="presOf" srcId="{E94AE24E-109B-4178-A22A-F280E89A7F5E}" destId="{D426799B-B83F-4858-999C-53F2F14D7A93}" srcOrd="0" destOrd="0" presId="urn:microsoft.com/office/officeart/2005/8/layout/venn1"/>
    <dgm:cxn modelId="{0CAFB987-1E28-4FAC-8FA6-808C48D4AB05}" srcId="{47CB8084-8571-4774-8E42-7C77EBE40C7D}" destId="{E7484F09-DE51-4E97-91C5-72446F10980C}" srcOrd="0" destOrd="0" parTransId="{08B0C223-FAFC-492E-8A6C-5FBC87A2E569}" sibTransId="{E62DFF72-2736-49D3-8187-99F44EDFBF74}"/>
    <dgm:cxn modelId="{A584386E-4354-477F-A6D6-244BF770D12D}" type="presParOf" srcId="{112D7DE4-AA45-4AC4-AC42-B38862F4D1BD}" destId="{7B463CF2-CF3D-47CB-BC05-43DB7118215F}" srcOrd="0" destOrd="0" presId="urn:microsoft.com/office/officeart/2005/8/layout/venn1"/>
    <dgm:cxn modelId="{7C768422-5A83-421E-B525-F344C6A6EE0F}" type="presParOf" srcId="{112D7DE4-AA45-4AC4-AC42-B38862F4D1BD}" destId="{3E6E1701-02E6-4D17-ADE1-EC87D7077EB8}" srcOrd="1" destOrd="0" presId="urn:microsoft.com/office/officeart/2005/8/layout/venn1"/>
    <dgm:cxn modelId="{59AACC3C-CF41-4560-AE36-FABD3C3CFD37}" type="presParOf" srcId="{112D7DE4-AA45-4AC4-AC42-B38862F4D1BD}" destId="{E6151D8B-AF2D-4BC0-94C5-9EE8038F121E}" srcOrd="2" destOrd="0" presId="urn:microsoft.com/office/officeart/2005/8/layout/venn1"/>
    <dgm:cxn modelId="{411BB69D-3885-49F3-8491-D035A100959C}" type="presParOf" srcId="{112D7DE4-AA45-4AC4-AC42-B38862F4D1BD}" destId="{10CA4CAF-BFC5-455E-9123-06309F9F382E}" srcOrd="3" destOrd="0" presId="urn:microsoft.com/office/officeart/2005/8/layout/venn1"/>
    <dgm:cxn modelId="{0018CBC1-546F-4A13-9AE7-FBFBE7672691}" type="presParOf" srcId="{112D7DE4-AA45-4AC4-AC42-B38862F4D1BD}" destId="{D426799B-B83F-4858-999C-53F2F14D7A93}" srcOrd="4" destOrd="0" presId="urn:microsoft.com/office/officeart/2005/8/layout/venn1"/>
    <dgm:cxn modelId="{406F6E52-BE21-46DA-A445-835DB606F9F7}" type="presParOf" srcId="{112D7DE4-AA45-4AC4-AC42-B38862F4D1BD}" destId="{FA1F933E-BF61-4F86-89A3-DACF10756253}" srcOrd="5" destOrd="0" presId="urn:microsoft.com/office/officeart/2005/8/layout/venn1"/>
    <dgm:cxn modelId="{9A320212-5FD4-4095-83F0-695893F7DA72}" type="presParOf" srcId="{112D7DE4-AA45-4AC4-AC42-B38862F4D1BD}" destId="{9C460552-3A8F-4732-A499-B6E7AAC94EFC}" srcOrd="6" destOrd="0" presId="urn:microsoft.com/office/officeart/2005/8/layout/venn1"/>
    <dgm:cxn modelId="{B70E6658-54E9-4A04-8430-D141ED28AED7}" type="presParOf" srcId="{112D7DE4-AA45-4AC4-AC42-B38862F4D1BD}" destId="{C04784FE-2325-4B70-A111-4AB56EDDC858}" srcOrd="7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463CF2-CF3D-47CB-BC05-43DB7118215F}">
      <dsp:nvSpPr>
        <dsp:cNvPr id="0" name=""/>
        <dsp:cNvSpPr/>
      </dsp:nvSpPr>
      <dsp:spPr>
        <a:xfrm>
          <a:off x="1794025" y="26640"/>
          <a:ext cx="2151967" cy="2054885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alpha val="5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alpha val="5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MBA &amp; Specialized Curriculum</a:t>
          </a:r>
          <a:endParaRPr lang="en-US" sz="1400" kern="1200" dirty="0"/>
        </a:p>
      </dsp:txBody>
      <dsp:txXfrm>
        <a:off x="2042329" y="303259"/>
        <a:ext cx="1655359" cy="652031"/>
      </dsp:txXfrm>
    </dsp:sp>
    <dsp:sp modelId="{E6151D8B-AF2D-4BC0-94C5-9EE8038F121E}">
      <dsp:nvSpPr>
        <dsp:cNvPr id="0" name=""/>
        <dsp:cNvSpPr/>
      </dsp:nvSpPr>
      <dsp:spPr>
        <a:xfrm>
          <a:off x="2270054" y="938291"/>
          <a:ext cx="2975382" cy="2007057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-2451115"/>
                <a:satOff val="-3409"/>
                <a:lumOff val="-130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alpha val="50000"/>
                <a:hueOff val="-2451115"/>
                <a:satOff val="-3409"/>
                <a:lumOff val="-130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alpha val="50000"/>
                <a:hueOff val="-2451115"/>
                <a:satOff val="-3409"/>
                <a:lumOff val="-130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Industry Applied Learning &amp; Current Topics</a:t>
          </a:r>
          <a:endParaRPr lang="en-US" sz="1400" kern="1200" dirty="0"/>
        </a:p>
      </dsp:txBody>
      <dsp:txXfrm>
        <a:off x="3872183" y="1169874"/>
        <a:ext cx="1144377" cy="1543890"/>
      </dsp:txXfrm>
    </dsp:sp>
    <dsp:sp modelId="{D426799B-B83F-4858-999C-53F2F14D7A93}">
      <dsp:nvSpPr>
        <dsp:cNvPr id="0" name=""/>
        <dsp:cNvSpPr/>
      </dsp:nvSpPr>
      <dsp:spPr>
        <a:xfrm>
          <a:off x="1876545" y="1826028"/>
          <a:ext cx="1986926" cy="2007057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-4902230"/>
                <a:satOff val="-6819"/>
                <a:lumOff val="-261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alpha val="50000"/>
                <a:hueOff val="-4902230"/>
                <a:satOff val="-6819"/>
                <a:lumOff val="-261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alpha val="50000"/>
                <a:hueOff val="-4902230"/>
                <a:satOff val="-6819"/>
                <a:lumOff val="-261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Dedicated staff</a:t>
          </a:r>
          <a:endParaRPr lang="en-US" sz="1400" kern="1200" dirty="0"/>
        </a:p>
      </dsp:txBody>
      <dsp:txXfrm>
        <a:off x="2105806" y="2926050"/>
        <a:ext cx="1528405" cy="636854"/>
      </dsp:txXfrm>
    </dsp:sp>
    <dsp:sp modelId="{9C460552-3A8F-4732-A499-B6E7AAC94EFC}">
      <dsp:nvSpPr>
        <dsp:cNvPr id="0" name=""/>
        <dsp:cNvSpPr/>
      </dsp:nvSpPr>
      <dsp:spPr>
        <a:xfrm>
          <a:off x="481614" y="920789"/>
          <a:ext cx="2861261" cy="2007057"/>
        </a:xfrm>
        <a:prstGeom prst="ellipse">
          <a:avLst/>
        </a:prstGeom>
        <a:gradFill rotWithShape="0">
          <a:gsLst>
            <a:gs pos="0">
              <a:schemeClr val="accent5">
                <a:alpha val="50000"/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alpha val="50000"/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alpha val="50000"/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Industry Connections: EAB, Alumni &amp; Industry Friends</a:t>
          </a:r>
          <a:endParaRPr lang="en-US" sz="1400" kern="1200" dirty="0"/>
        </a:p>
      </dsp:txBody>
      <dsp:txXfrm>
        <a:off x="701711" y="1152373"/>
        <a:ext cx="1100485" cy="15438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B3740A-87A7-436F-BF35-A99464BB3FB0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372DE7-503E-4094-A725-F5C016846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0679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72DE7-503E-4094-A725-F5C01684693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8838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This feels a bit redundant with previous slide, maybe combine the two?</a:t>
            </a:r>
          </a:p>
          <a:p>
            <a:endParaRPr lang="en-US" dirty="0" smtClean="0"/>
          </a:p>
          <a:p>
            <a:r>
              <a:rPr lang="en-US" dirty="0" smtClean="0"/>
              <a:t>Students continue to gush…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72DE7-503E-4094-A725-F5C01684693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9962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72DE7-503E-4094-A725-F5C01684693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8322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Kristin bringing</a:t>
            </a:r>
            <a:r>
              <a:rPr lang="en-US" baseline="0" dirty="0" smtClean="0"/>
              <a:t> back the UW story to this specific Orbitz study benefits – segue to PR opportunity</a:t>
            </a:r>
            <a:endParaRPr lang="en-US" dirty="0" smtClean="0"/>
          </a:p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72DE7-503E-4094-A725-F5C01684693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834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Triangle:</a:t>
            </a:r>
            <a:r>
              <a:rPr lang="en-US" baseline="0" dirty="0" smtClean="0"/>
              <a:t> Orbitz – Nielsen Center - Students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What is the project: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monthly survey of travelers intent to take a leisure trip in the next 3 months among adults 18+ in the US. 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 is involved: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Orbitz, UW, MBA Students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72DE7-503E-4094-A725-F5C01684693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51172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Final</a:t>
            </a:r>
            <a:r>
              <a:rPr lang="en-US" baseline="0" dirty="0" smtClean="0"/>
              <a:t> slide?  How do we want to close our presentation?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72DE7-503E-4094-A725-F5C01684693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7265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Kristin’s sales pitch</a:t>
            </a:r>
            <a:r>
              <a:rPr lang="en-US" baseline="0" dirty="0" smtClean="0"/>
              <a:t> as a close?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72DE7-503E-4094-A725-F5C01684693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5425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72DE7-503E-4094-A725-F5C01684693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42454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Stacey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72DE7-503E-4094-A725-F5C01684693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7940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Stacey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72DE7-503E-4094-A725-F5C01684693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8769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Kristin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72DE7-503E-4094-A725-F5C01684693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1158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Kristin</a:t>
            </a:r>
          </a:p>
          <a:p>
            <a:r>
              <a:rPr lang="en-US" dirty="0" smtClean="0"/>
              <a:t>Review </a:t>
            </a:r>
            <a:r>
              <a:rPr lang="en-US" dirty="0" smtClean="0"/>
              <a:t>curriculum details here?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72DE7-503E-4094-A725-F5C01684693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1434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 smtClean="0"/>
              <a:t>Would just mention these topics:</a:t>
            </a:r>
          </a:p>
          <a:p>
            <a:r>
              <a:rPr lang="en-US" baseline="0" dirty="0" smtClean="0"/>
              <a:t>Road trips</a:t>
            </a:r>
          </a:p>
          <a:p>
            <a:r>
              <a:rPr lang="en-US" baseline="0" dirty="0" smtClean="0"/>
              <a:t>Gas prices and effect on travel planning</a:t>
            </a:r>
          </a:p>
          <a:p>
            <a:r>
              <a:rPr lang="en-US" dirty="0" smtClean="0"/>
              <a:t>Tax returns</a:t>
            </a:r>
          </a:p>
          <a:p>
            <a:r>
              <a:rPr lang="en-US" dirty="0" smtClean="0"/>
              <a:t>Concerns about terrorism,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Zika</a:t>
            </a:r>
            <a:r>
              <a:rPr lang="en-US" baseline="0" dirty="0" smtClean="0"/>
              <a:t> virus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Recurring monthly survey using Google Consumer Surveys, started in March 2015</a:t>
            </a:r>
          </a:p>
          <a:p>
            <a:r>
              <a:rPr lang="en-US" dirty="0" smtClean="0"/>
              <a:t>Sample: 750-1000+ respondents each month, screened for those planning leisure travel within three months</a:t>
            </a:r>
          </a:p>
          <a:p>
            <a:r>
              <a:rPr lang="en-US" dirty="0" smtClean="0"/>
              <a:t>Topics include: travel timing, destinations, products included, reasons for travel, budgets, duration, and topical issues</a:t>
            </a:r>
          </a:p>
          <a:p>
            <a:r>
              <a:rPr lang="en-US" dirty="0" smtClean="0"/>
              <a:t>Track month-to-month, seasonal, and year-over-year travel planning changes through survey data analysis</a:t>
            </a:r>
          </a:p>
          <a:p>
            <a:r>
              <a:rPr lang="en-US" dirty="0" smtClean="0"/>
              <a:t>Synthesize findings with internal sales data and other sources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72DE7-503E-4094-A725-F5C01684693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61807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Triangle:</a:t>
            </a:r>
            <a:r>
              <a:rPr lang="en-US" baseline="0" dirty="0" smtClean="0"/>
              <a:t> Orbitz – Nielsen Center - Students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What is the project: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monthly survey of travelers intent to take a leisure trip in the next 3 months among adults 18+ in the US. 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Who is involved: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Orbitz, UW, MBA Students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72DE7-503E-4094-A725-F5C01684693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1268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Stacey can talk through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72DE7-503E-4094-A725-F5C01684693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9739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Stacey can talk through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372DE7-503E-4094-A725-F5C01684693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002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5CE46-D4F5-4A43-81AE-BB2FC83BD65C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61F72-423E-44FA-A5CB-36FBB4C39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935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5CE46-D4F5-4A43-81AE-BB2FC83BD65C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61F72-423E-44FA-A5CB-36FBB4C39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078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5CE46-D4F5-4A43-81AE-BB2FC83BD65C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61F72-423E-44FA-A5CB-36FBB4C39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63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5CE46-D4F5-4A43-81AE-BB2FC83BD65C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61F72-423E-44FA-A5CB-36FBB4C39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741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5CE46-D4F5-4A43-81AE-BB2FC83BD65C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61F72-423E-44FA-A5CB-36FBB4C39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782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5CE46-D4F5-4A43-81AE-BB2FC83BD65C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61F72-423E-44FA-A5CB-36FBB4C39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182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5CE46-D4F5-4A43-81AE-BB2FC83BD65C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61F72-423E-44FA-A5CB-36FBB4C39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7208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5CE46-D4F5-4A43-81AE-BB2FC83BD65C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61F72-423E-44FA-A5CB-36FBB4C39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814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5CE46-D4F5-4A43-81AE-BB2FC83BD65C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61F72-423E-44FA-A5CB-36FBB4C39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1932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5CE46-D4F5-4A43-81AE-BB2FC83BD65C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61F72-423E-44FA-A5CB-36FBB4C39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329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A5CE46-D4F5-4A43-81AE-BB2FC83BD65C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A61F72-423E-44FA-A5CB-36FBB4C39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8197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5CE46-D4F5-4A43-81AE-BB2FC83BD65C}" type="datetimeFigureOut">
              <a:rPr lang="en-US" smtClean="0"/>
              <a:t>10/4/2016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61F72-423E-44FA-A5CB-36FBB4C391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0361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4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tiff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3.jpeg"/><Relationship Id="rId4" Type="http://schemas.openxmlformats.org/officeDocument/2006/relationships/image" Target="../media/image27.png"/><Relationship Id="rId9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3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Kristin.branch@wisc.edu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6.png"/><Relationship Id="rId18" Type="http://schemas.openxmlformats.org/officeDocument/2006/relationships/image" Target="../media/image51.JPG"/><Relationship Id="rId26" Type="http://schemas.openxmlformats.org/officeDocument/2006/relationships/image" Target="../media/image59.png"/><Relationship Id="rId39" Type="http://schemas.openxmlformats.org/officeDocument/2006/relationships/image" Target="../media/image71.jpeg"/><Relationship Id="rId21" Type="http://schemas.openxmlformats.org/officeDocument/2006/relationships/image" Target="../media/image54.jpeg"/><Relationship Id="rId34" Type="http://schemas.openxmlformats.org/officeDocument/2006/relationships/image" Target="../media/image66.jpeg"/><Relationship Id="rId42" Type="http://schemas.openxmlformats.org/officeDocument/2006/relationships/image" Target="../media/image74.png"/><Relationship Id="rId47" Type="http://schemas.openxmlformats.org/officeDocument/2006/relationships/image" Target="../media/image79.jpeg"/><Relationship Id="rId50" Type="http://schemas.openxmlformats.org/officeDocument/2006/relationships/image" Target="../media/image82.jpeg"/><Relationship Id="rId55" Type="http://schemas.openxmlformats.org/officeDocument/2006/relationships/image" Target="../media/image87.png"/><Relationship Id="rId63" Type="http://schemas.openxmlformats.org/officeDocument/2006/relationships/image" Target="../media/image95.png"/><Relationship Id="rId7" Type="http://schemas.openxmlformats.org/officeDocument/2006/relationships/image" Target="../media/image40.jpeg"/><Relationship Id="rId2" Type="http://schemas.openxmlformats.org/officeDocument/2006/relationships/image" Target="../media/image35.png"/><Relationship Id="rId16" Type="http://schemas.openxmlformats.org/officeDocument/2006/relationships/image" Target="../media/image49.jpeg"/><Relationship Id="rId20" Type="http://schemas.openxmlformats.org/officeDocument/2006/relationships/image" Target="../media/image53.jpeg"/><Relationship Id="rId29" Type="http://schemas.openxmlformats.org/officeDocument/2006/relationships/image" Target="../media/image6.jpeg"/><Relationship Id="rId41" Type="http://schemas.openxmlformats.org/officeDocument/2006/relationships/image" Target="../media/image73.jpeg"/><Relationship Id="rId54" Type="http://schemas.openxmlformats.org/officeDocument/2006/relationships/image" Target="../media/image86.jpeg"/><Relationship Id="rId62" Type="http://schemas.openxmlformats.org/officeDocument/2006/relationships/image" Target="../media/image9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g"/><Relationship Id="rId11" Type="http://schemas.openxmlformats.org/officeDocument/2006/relationships/image" Target="../media/image44.jpeg"/><Relationship Id="rId24" Type="http://schemas.openxmlformats.org/officeDocument/2006/relationships/image" Target="../media/image57.jpeg"/><Relationship Id="rId32" Type="http://schemas.openxmlformats.org/officeDocument/2006/relationships/image" Target="../media/image64.png"/><Relationship Id="rId37" Type="http://schemas.openxmlformats.org/officeDocument/2006/relationships/image" Target="../media/image69.png"/><Relationship Id="rId40" Type="http://schemas.openxmlformats.org/officeDocument/2006/relationships/image" Target="../media/image72.jpeg"/><Relationship Id="rId45" Type="http://schemas.openxmlformats.org/officeDocument/2006/relationships/image" Target="../media/image77.png"/><Relationship Id="rId53" Type="http://schemas.openxmlformats.org/officeDocument/2006/relationships/image" Target="../media/image85.png"/><Relationship Id="rId58" Type="http://schemas.openxmlformats.org/officeDocument/2006/relationships/image" Target="../media/image90.png"/><Relationship Id="rId5" Type="http://schemas.openxmlformats.org/officeDocument/2006/relationships/image" Target="../media/image38.jpg"/><Relationship Id="rId15" Type="http://schemas.openxmlformats.org/officeDocument/2006/relationships/image" Target="../media/image48.jpeg"/><Relationship Id="rId23" Type="http://schemas.openxmlformats.org/officeDocument/2006/relationships/image" Target="../media/image56.jpeg"/><Relationship Id="rId28" Type="http://schemas.openxmlformats.org/officeDocument/2006/relationships/image" Target="../media/image61.jpeg"/><Relationship Id="rId36" Type="http://schemas.openxmlformats.org/officeDocument/2006/relationships/image" Target="../media/image68.jpeg"/><Relationship Id="rId49" Type="http://schemas.openxmlformats.org/officeDocument/2006/relationships/image" Target="../media/image81.jpeg"/><Relationship Id="rId57" Type="http://schemas.openxmlformats.org/officeDocument/2006/relationships/image" Target="../media/image89.png"/><Relationship Id="rId61" Type="http://schemas.openxmlformats.org/officeDocument/2006/relationships/image" Target="../media/image93.jpeg"/><Relationship Id="rId10" Type="http://schemas.openxmlformats.org/officeDocument/2006/relationships/image" Target="../media/image43.jpeg"/><Relationship Id="rId19" Type="http://schemas.openxmlformats.org/officeDocument/2006/relationships/image" Target="../media/image52.png"/><Relationship Id="rId31" Type="http://schemas.openxmlformats.org/officeDocument/2006/relationships/image" Target="../media/image63.jpeg"/><Relationship Id="rId44" Type="http://schemas.openxmlformats.org/officeDocument/2006/relationships/image" Target="../media/image76.jpeg"/><Relationship Id="rId52" Type="http://schemas.openxmlformats.org/officeDocument/2006/relationships/image" Target="../media/image84.png"/><Relationship Id="rId60" Type="http://schemas.openxmlformats.org/officeDocument/2006/relationships/image" Target="../media/image92.png"/><Relationship Id="rId4" Type="http://schemas.openxmlformats.org/officeDocument/2006/relationships/image" Target="../media/image37.jpeg"/><Relationship Id="rId9" Type="http://schemas.openxmlformats.org/officeDocument/2006/relationships/image" Target="../media/image42.jpeg"/><Relationship Id="rId14" Type="http://schemas.openxmlformats.org/officeDocument/2006/relationships/image" Target="../media/image47.jpeg"/><Relationship Id="rId22" Type="http://schemas.openxmlformats.org/officeDocument/2006/relationships/image" Target="../media/image55.png"/><Relationship Id="rId27" Type="http://schemas.openxmlformats.org/officeDocument/2006/relationships/image" Target="../media/image60.png"/><Relationship Id="rId30" Type="http://schemas.openxmlformats.org/officeDocument/2006/relationships/image" Target="../media/image62.gif"/><Relationship Id="rId35" Type="http://schemas.openxmlformats.org/officeDocument/2006/relationships/image" Target="../media/image67.png"/><Relationship Id="rId43" Type="http://schemas.openxmlformats.org/officeDocument/2006/relationships/image" Target="../media/image75.jpeg"/><Relationship Id="rId48" Type="http://schemas.openxmlformats.org/officeDocument/2006/relationships/image" Target="../media/image80.jpeg"/><Relationship Id="rId56" Type="http://schemas.openxmlformats.org/officeDocument/2006/relationships/image" Target="../media/image88.png"/><Relationship Id="rId64" Type="http://schemas.openxmlformats.org/officeDocument/2006/relationships/image" Target="../media/image96.png"/><Relationship Id="rId8" Type="http://schemas.openxmlformats.org/officeDocument/2006/relationships/image" Target="../media/image41.jpeg"/><Relationship Id="rId51" Type="http://schemas.openxmlformats.org/officeDocument/2006/relationships/image" Target="../media/image83.png"/><Relationship Id="rId3" Type="http://schemas.openxmlformats.org/officeDocument/2006/relationships/image" Target="../media/image36.jpeg"/><Relationship Id="rId12" Type="http://schemas.openxmlformats.org/officeDocument/2006/relationships/image" Target="../media/image45.png"/><Relationship Id="rId17" Type="http://schemas.openxmlformats.org/officeDocument/2006/relationships/image" Target="../media/image50.gif"/><Relationship Id="rId25" Type="http://schemas.openxmlformats.org/officeDocument/2006/relationships/image" Target="../media/image58.jpeg"/><Relationship Id="rId33" Type="http://schemas.openxmlformats.org/officeDocument/2006/relationships/image" Target="../media/image65.png"/><Relationship Id="rId38" Type="http://schemas.openxmlformats.org/officeDocument/2006/relationships/image" Target="../media/image70.jpeg"/><Relationship Id="rId46" Type="http://schemas.openxmlformats.org/officeDocument/2006/relationships/image" Target="../media/image78.png"/><Relationship Id="rId59" Type="http://schemas.openxmlformats.org/officeDocument/2006/relationships/image" Target="../media/image91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7.png"/><Relationship Id="rId18" Type="http://schemas.openxmlformats.org/officeDocument/2006/relationships/image" Target="../media/image112.png"/><Relationship Id="rId26" Type="http://schemas.openxmlformats.org/officeDocument/2006/relationships/image" Target="../media/image120.png"/><Relationship Id="rId39" Type="http://schemas.openxmlformats.org/officeDocument/2006/relationships/image" Target="../media/image124.png"/><Relationship Id="rId3" Type="http://schemas.openxmlformats.org/officeDocument/2006/relationships/image" Target="../media/image98.png"/><Relationship Id="rId21" Type="http://schemas.openxmlformats.org/officeDocument/2006/relationships/image" Target="../media/image115.png"/><Relationship Id="rId34" Type="http://schemas.openxmlformats.org/officeDocument/2006/relationships/image" Target="../media/image67.png"/><Relationship Id="rId42" Type="http://schemas.openxmlformats.org/officeDocument/2006/relationships/image" Target="../media/image127.png"/><Relationship Id="rId7" Type="http://schemas.openxmlformats.org/officeDocument/2006/relationships/image" Target="../media/image101.jpeg"/><Relationship Id="rId12" Type="http://schemas.openxmlformats.org/officeDocument/2006/relationships/image" Target="../media/image106.png"/><Relationship Id="rId17" Type="http://schemas.openxmlformats.org/officeDocument/2006/relationships/image" Target="../media/image111.png"/><Relationship Id="rId25" Type="http://schemas.openxmlformats.org/officeDocument/2006/relationships/image" Target="../media/image119.png"/><Relationship Id="rId33" Type="http://schemas.openxmlformats.org/officeDocument/2006/relationships/image" Target="../media/image90.png"/><Relationship Id="rId38" Type="http://schemas.openxmlformats.org/officeDocument/2006/relationships/image" Target="../media/image123.pn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10.png"/><Relationship Id="rId20" Type="http://schemas.openxmlformats.org/officeDocument/2006/relationships/image" Target="../media/image114.png"/><Relationship Id="rId29" Type="http://schemas.openxmlformats.org/officeDocument/2006/relationships/image" Target="../media/image82.jpeg"/><Relationship Id="rId41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trendco-vick.com/images/customers/p&amp;g.jpg" TargetMode="External"/><Relationship Id="rId11" Type="http://schemas.openxmlformats.org/officeDocument/2006/relationships/image" Target="../media/image105.png"/><Relationship Id="rId24" Type="http://schemas.openxmlformats.org/officeDocument/2006/relationships/image" Target="../media/image118.png"/><Relationship Id="rId32" Type="http://schemas.openxmlformats.org/officeDocument/2006/relationships/image" Target="../media/image88.png"/><Relationship Id="rId37" Type="http://schemas.openxmlformats.org/officeDocument/2006/relationships/image" Target="../media/image122.png"/><Relationship Id="rId40" Type="http://schemas.openxmlformats.org/officeDocument/2006/relationships/image" Target="../media/image125.png"/><Relationship Id="rId5" Type="http://schemas.openxmlformats.org/officeDocument/2006/relationships/image" Target="../media/image100.png"/><Relationship Id="rId15" Type="http://schemas.openxmlformats.org/officeDocument/2006/relationships/image" Target="../media/image109.png"/><Relationship Id="rId23" Type="http://schemas.openxmlformats.org/officeDocument/2006/relationships/image" Target="../media/image117.png"/><Relationship Id="rId28" Type="http://schemas.openxmlformats.org/officeDocument/2006/relationships/image" Target="../media/image80.jpeg"/><Relationship Id="rId36" Type="http://schemas.openxmlformats.org/officeDocument/2006/relationships/image" Target="../media/image121.png"/><Relationship Id="rId10" Type="http://schemas.openxmlformats.org/officeDocument/2006/relationships/image" Target="../media/image104.jpeg"/><Relationship Id="rId19" Type="http://schemas.openxmlformats.org/officeDocument/2006/relationships/image" Target="../media/image113.png"/><Relationship Id="rId31" Type="http://schemas.openxmlformats.org/officeDocument/2006/relationships/image" Target="../media/image87.png"/><Relationship Id="rId44" Type="http://schemas.openxmlformats.org/officeDocument/2006/relationships/image" Target="../media/image129.png"/><Relationship Id="rId4" Type="http://schemas.openxmlformats.org/officeDocument/2006/relationships/image" Target="../media/image99.jpeg"/><Relationship Id="rId9" Type="http://schemas.openxmlformats.org/officeDocument/2006/relationships/image" Target="../media/image103.jpeg"/><Relationship Id="rId14" Type="http://schemas.openxmlformats.org/officeDocument/2006/relationships/image" Target="../media/image108.png"/><Relationship Id="rId22" Type="http://schemas.openxmlformats.org/officeDocument/2006/relationships/image" Target="../media/image116.png"/><Relationship Id="rId27" Type="http://schemas.openxmlformats.org/officeDocument/2006/relationships/image" Target="../media/image55.png"/><Relationship Id="rId30" Type="http://schemas.openxmlformats.org/officeDocument/2006/relationships/image" Target="../media/image83.png"/><Relationship Id="rId35" Type="http://schemas.openxmlformats.org/officeDocument/2006/relationships/image" Target="../media/image94.png"/><Relationship Id="rId43" Type="http://schemas.openxmlformats.org/officeDocument/2006/relationships/image" Target="../media/image1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tiff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6.tiff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3.jpeg"/><Relationship Id="rId4" Type="http://schemas.openxmlformats.org/officeDocument/2006/relationships/image" Target="../media/image27.png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12196" y="4035907"/>
            <a:ext cx="9912295" cy="1839960"/>
          </a:xfrm>
          <a:noFill/>
        </p:spPr>
        <p:txBody>
          <a:bodyPr>
            <a:normAutofit fontScale="90000"/>
          </a:bodyPr>
          <a:lstStyle/>
          <a:p>
            <a:r>
              <a:rPr lang="en-US" sz="4000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The US Traveler Compass Study Partnership:</a:t>
            </a:r>
            <a:r>
              <a:rPr lang="en-US" sz="40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/>
            </a:r>
            <a:br>
              <a:rPr lang="en-US" sz="40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r>
              <a:rPr lang="en-US" sz="2200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/>
            </a:r>
            <a:br>
              <a:rPr lang="en-US" sz="2200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r>
              <a:rPr lang="en-US" sz="3100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Orbitz </a:t>
            </a:r>
            <a:r>
              <a:rPr lang="en-US" sz="31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and the University of </a:t>
            </a:r>
            <a:r>
              <a:rPr lang="en-US" sz="3100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Wisconsin-Madison’s </a:t>
            </a:r>
            <a:br>
              <a:rPr lang="en-US" sz="3100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r>
              <a:rPr lang="en-US" sz="3100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A.C</a:t>
            </a:r>
            <a:r>
              <a:rPr lang="en-US" sz="31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. Nielsen Center for Marketing </a:t>
            </a:r>
            <a:r>
              <a:rPr lang="en-US" sz="3100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Research</a:t>
            </a:r>
            <a:endParaRPr lang="en-US" sz="53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0251" y="6459801"/>
            <a:ext cx="785191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Speakers: Stacey Symonds, Kristin Branch, Chris Cohen, and Agnes </a:t>
            </a:r>
            <a:r>
              <a:rPr lang="en-US" dirty="0" err="1" smtClean="0"/>
              <a:t>Traye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4292" y="6346321"/>
            <a:ext cx="2467708" cy="48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43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1" y="0"/>
            <a:ext cx="10427677" cy="96715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Beneficial to all three parties</a:t>
            </a:r>
            <a:endParaRPr lang="en-US" sz="40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5" name="Triangle 4"/>
          <p:cNvSpPr>
            <a:spLocks noChangeAspect="1"/>
          </p:cNvSpPr>
          <p:nvPr/>
        </p:nvSpPr>
        <p:spPr>
          <a:xfrm>
            <a:off x="1690927" y="1128977"/>
            <a:ext cx="8736750" cy="5450052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68605" y="2325111"/>
            <a:ext cx="11336533" cy="18774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Students: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Learning from doing – survey writing, data analysis, presentation writing / storytelling &amp; giving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Resume enhancement &amp; interviewing examples</a:t>
            </a:r>
            <a:endParaRPr lang="en-US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47"/>
          <a:stretch/>
        </p:blipFill>
        <p:spPr>
          <a:xfrm>
            <a:off x="8959737" y="5073449"/>
            <a:ext cx="1223559" cy="176169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6" t="3432" r="9773" b="10038"/>
          <a:stretch/>
        </p:blipFill>
        <p:spPr>
          <a:xfrm>
            <a:off x="10994123" y="5118948"/>
            <a:ext cx="1197877" cy="173905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87" b="15861"/>
          <a:stretch/>
        </p:blipFill>
        <p:spPr>
          <a:xfrm>
            <a:off x="9954702" y="4076387"/>
            <a:ext cx="1221751" cy="175279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4435" y="2694130"/>
            <a:ext cx="1186983" cy="178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061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75"/>
          <a:stretch/>
        </p:blipFill>
        <p:spPr>
          <a:xfrm>
            <a:off x="0" y="-139148"/>
            <a:ext cx="12192000" cy="6997148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-139199"/>
            <a:ext cx="12192000" cy="128905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Great experience building skills for marketing research students 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0" y="1934760"/>
            <a:ext cx="12192000" cy="3492004"/>
          </a:xfrm>
          <a:solidFill>
            <a:schemeClr val="bg1">
              <a:alpha val="84000"/>
            </a:schemeClr>
          </a:solidFill>
        </p:spPr>
        <p:txBody>
          <a:bodyPr anchor="ctr">
            <a:normAutofit/>
          </a:bodyPr>
          <a:lstStyle/>
          <a:p>
            <a:pPr lvl="1" hangingPunct="0"/>
            <a:r>
              <a:rPr lang="en-US" sz="2600" dirty="0" smtClean="0"/>
              <a:t>Monthly </a:t>
            </a:r>
            <a:r>
              <a:rPr lang="en-US" sz="2600" dirty="0"/>
              <a:t>presentations to marketing and PR teams</a:t>
            </a:r>
          </a:p>
          <a:p>
            <a:pPr lvl="1" hangingPunct="0"/>
            <a:r>
              <a:rPr lang="en-US" sz="2600" dirty="0" smtClean="0"/>
              <a:t>Analyzing trends </a:t>
            </a:r>
            <a:r>
              <a:rPr lang="en-US" sz="2600" dirty="0"/>
              <a:t>and </a:t>
            </a:r>
            <a:r>
              <a:rPr lang="en-US" sz="2600" dirty="0" smtClean="0"/>
              <a:t>data changes: month-to-month</a:t>
            </a:r>
            <a:r>
              <a:rPr lang="en-US" sz="2600" dirty="0"/>
              <a:t>, seasonal, and year-over year</a:t>
            </a:r>
          </a:p>
          <a:p>
            <a:pPr lvl="1" hangingPunct="0"/>
            <a:r>
              <a:rPr lang="en-US" sz="2600" dirty="0"/>
              <a:t>S</a:t>
            </a:r>
            <a:r>
              <a:rPr lang="en-US" sz="2600" dirty="0" smtClean="0"/>
              <a:t>urvey </a:t>
            </a:r>
            <a:r>
              <a:rPr lang="en-US" sz="2600" dirty="0"/>
              <a:t>data analysis, synthesizing data sources</a:t>
            </a:r>
          </a:p>
          <a:p>
            <a:pPr lvl="1" hangingPunct="0"/>
            <a:r>
              <a:rPr lang="en-US" sz="2600" dirty="0"/>
              <a:t>Turning research findings into actionable business insights, influencing new promotional ideas, finding business opportunities</a:t>
            </a:r>
          </a:p>
          <a:p>
            <a:pPr lvl="1" hangingPunct="0"/>
            <a:r>
              <a:rPr lang="en-US" sz="2600" dirty="0"/>
              <a:t>Survey </a:t>
            </a:r>
            <a:r>
              <a:rPr lang="en-US" sz="2600" dirty="0" smtClean="0"/>
              <a:t>question writing and fine-tuning</a:t>
            </a:r>
            <a:endParaRPr lang="en-US" sz="2600" dirty="0"/>
          </a:p>
          <a:p>
            <a:pPr lvl="1" hangingPunct="0"/>
            <a:r>
              <a:rPr lang="en-US" sz="2600" dirty="0"/>
              <a:t>Experience teaching other students about marketing </a:t>
            </a:r>
            <a:r>
              <a:rPr lang="en-US" sz="2600" dirty="0" smtClean="0"/>
              <a:t>research</a:t>
            </a:r>
          </a:p>
        </p:txBody>
      </p:sp>
      <p:sp>
        <p:nvSpPr>
          <p:cNvPr id="7" name="Rectangle 6"/>
          <p:cNvSpPr/>
          <p:nvPr/>
        </p:nvSpPr>
        <p:spPr>
          <a:xfrm>
            <a:off x="6029738" y="6211669"/>
            <a:ext cx="6162262" cy="646331"/>
          </a:xfrm>
          <a:prstGeom prst="rect">
            <a:avLst/>
          </a:prstGeom>
          <a:solidFill>
            <a:schemeClr val="bg1">
              <a:alpha val="86000"/>
            </a:schemeClr>
          </a:solidFill>
        </p:spPr>
        <p:txBody>
          <a:bodyPr wrap="square">
            <a:spAutoFit/>
          </a:bodyPr>
          <a:lstStyle/>
          <a:p>
            <a:pPr lvl="1"/>
            <a:r>
              <a:rPr lang="en-US" sz="3600" dirty="0">
                <a:solidFill>
                  <a:srgbClr val="FF0000"/>
                </a:solidFill>
              </a:rPr>
              <a:t>Highlight of MBA </a:t>
            </a:r>
            <a:r>
              <a:rPr lang="en-US" sz="3600" dirty="0" smtClean="0">
                <a:solidFill>
                  <a:srgbClr val="FF0000"/>
                </a:solidFill>
              </a:rPr>
              <a:t>experience!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77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1" y="0"/>
            <a:ext cx="10019764" cy="99684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Examples of student analysis:</a:t>
            </a: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849" y="1179192"/>
            <a:ext cx="4572638" cy="3429479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83092" y="2057352"/>
            <a:ext cx="4517196" cy="3387897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4893" y="2893931"/>
            <a:ext cx="4572638" cy="3429479"/>
          </a:xfrm>
          <a:prstGeom prst="rect">
            <a:avLst/>
          </a:prstGeom>
          <a:ln>
            <a:solidFill>
              <a:schemeClr val="bg2">
                <a:lumMod val="7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97053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0" y="-52755"/>
            <a:ext cx="10744200" cy="114759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Beneficial to all three parties</a:t>
            </a:r>
            <a:endParaRPr lang="en-US" sz="40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5" name="Triangle 4"/>
          <p:cNvSpPr>
            <a:spLocks noChangeAspect="1"/>
          </p:cNvSpPr>
          <p:nvPr/>
        </p:nvSpPr>
        <p:spPr>
          <a:xfrm>
            <a:off x="2514600" y="878181"/>
            <a:ext cx="8969654" cy="5595339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68605" y="2325111"/>
            <a:ext cx="11336533" cy="18774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/>
              <a:t>UW &amp; A.C. Nielsen Center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PR for growing awareness of our program,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prstClr val="black"/>
                </a:solidFill>
              </a:rPr>
              <a:t>Student education – inspired applied learning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/>
              <a:t>Revenue to spend on student scholarships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32818"/>
            <a:ext cx="5845660" cy="142518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536239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1" y="0"/>
            <a:ext cx="10480431" cy="10935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We hope to continue this mutually beneficial program for the foreseeable future</a:t>
            </a:r>
            <a:endParaRPr lang="en-US" sz="40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5" name="Triangle 4"/>
          <p:cNvSpPr>
            <a:spLocks noChangeAspect="1"/>
          </p:cNvSpPr>
          <p:nvPr/>
        </p:nvSpPr>
        <p:spPr>
          <a:xfrm>
            <a:off x="1969475" y="1503438"/>
            <a:ext cx="7967331" cy="4970082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32818"/>
            <a:ext cx="5845660" cy="142518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2782" y="3534506"/>
            <a:ext cx="3039144" cy="20120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47"/>
          <a:stretch/>
        </p:blipFill>
        <p:spPr>
          <a:xfrm>
            <a:off x="8959737" y="5073449"/>
            <a:ext cx="1223559" cy="17616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6" t="3432" r="9773" b="10038"/>
          <a:stretch/>
        </p:blipFill>
        <p:spPr>
          <a:xfrm>
            <a:off x="10994123" y="5118948"/>
            <a:ext cx="1197877" cy="17390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87" b="15861"/>
          <a:stretch/>
        </p:blipFill>
        <p:spPr>
          <a:xfrm>
            <a:off x="9954702" y="4076387"/>
            <a:ext cx="1221751" cy="17527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4435" y="2694130"/>
            <a:ext cx="1186983" cy="17804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782" y="1952515"/>
            <a:ext cx="3347796" cy="65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586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795" y="0"/>
            <a:ext cx="1220359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467" y="0"/>
            <a:ext cx="10871200" cy="1325563"/>
          </a:xfrm>
        </p:spPr>
        <p:txBody>
          <a:bodyPr/>
          <a:lstStyle/>
          <a:p>
            <a:r>
              <a:rPr lang="en-US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Q &amp; A</a:t>
            </a: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47"/>
          <a:stretch/>
        </p:blipFill>
        <p:spPr>
          <a:xfrm>
            <a:off x="7225763" y="2038623"/>
            <a:ext cx="1610577" cy="231892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87" b="15861"/>
          <a:stretch/>
        </p:blipFill>
        <p:spPr>
          <a:xfrm>
            <a:off x="8918332" y="2038623"/>
            <a:ext cx="1608196" cy="230720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6" t="6929" r="7098" b="13770"/>
          <a:stretch/>
        </p:blipFill>
        <p:spPr>
          <a:xfrm>
            <a:off x="10626100" y="2038623"/>
            <a:ext cx="1577633" cy="2302006"/>
          </a:xfrm>
          <a:prstGeom prst="rect">
            <a:avLst/>
          </a:prstGeom>
        </p:spPr>
      </p:pic>
      <p:pic>
        <p:nvPicPr>
          <p:cNvPr id="10" name="Picture 2"/>
          <p:cNvPicPr>
            <a:picLocks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9" r="1405"/>
          <a:stretch/>
        </p:blipFill>
        <p:spPr bwMode="auto">
          <a:xfrm>
            <a:off x="5011626" y="2038623"/>
            <a:ext cx="2129184" cy="2302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5571067" y="4273752"/>
            <a:ext cx="6316133" cy="9488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Thank you!</a:t>
            </a: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822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Back up slides </a:t>
            </a:r>
            <a:r>
              <a:rPr lang="en-US" sz="3600" dirty="0" smtClean="0"/>
              <a:t>(to be included in </a:t>
            </a:r>
            <a:r>
              <a:rPr lang="en-US" sz="3600" dirty="0" err="1" smtClean="0"/>
              <a:t>ppt</a:t>
            </a:r>
            <a:r>
              <a:rPr lang="en-US" sz="3600" dirty="0" smtClean="0"/>
              <a:t> share out)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63476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8941" y="429960"/>
            <a:ext cx="11797048" cy="746974"/>
          </a:xfrm>
        </p:spPr>
        <p:txBody>
          <a:bodyPr>
            <a:noAutofit/>
          </a:bodyPr>
          <a:lstStyle/>
          <a:p>
            <a:pPr algn="l"/>
            <a:r>
              <a:rPr lang="en-US" sz="3800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In case you’re interested…</a:t>
            </a:r>
            <a:br>
              <a:rPr lang="en-US" sz="3800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</a:br>
            <a:r>
              <a:rPr lang="en-US" sz="3800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UW’s Consumer </a:t>
            </a:r>
            <a:r>
              <a:rPr lang="en-US" sz="3800" dirty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Insights Consulting Practicum class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3943" y="1334949"/>
            <a:ext cx="11548057" cy="5962669"/>
          </a:xfrm>
        </p:spPr>
        <p:txBody>
          <a:bodyPr>
            <a:normAutofit fontScale="92500" lnSpcReduction="10000"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600" dirty="0" smtClean="0"/>
              <a:t>A.C. Nielsen Center’s class to facilitate students doing actual marketing research consulting work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dirty="0" smtClean="0"/>
              <a:t>Applied learning of marketing research driving business growth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dirty="0" smtClean="0"/>
              <a:t>Corporate communication skill development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dirty="0" smtClean="0"/>
              <a:t>Project management through conducting research, reporting insights and advising on action steps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600" dirty="0" smtClean="0"/>
              <a:t>Seeking 7-10 clients for student marketing research consulting work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dirty="0" smtClean="0"/>
              <a:t>Projects ideally includes primary research – quantitative or qualitative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en-US" sz="1900" dirty="0" smtClean="0"/>
              <a:t>UW student and Madison area resident sample focusing on 18-30 year olds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dirty="0" smtClean="0"/>
              <a:t>Can also include secondary research, data analysis, innovation projects, white paper writing, etc.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dirty="0" smtClean="0"/>
              <a:t>Estimated $24,500 ideal semester-long project price plus research costs.  Prices based on project scope.</a:t>
            </a:r>
          </a:p>
          <a:p>
            <a:pPr marL="1257300" lvl="2" indent="-342900" algn="l">
              <a:buFont typeface="Arial" panose="020B0604020202020204" pitchFamily="34" charset="0"/>
              <a:buChar char="•"/>
            </a:pPr>
            <a:r>
              <a:rPr lang="en-US" sz="1900" dirty="0" smtClean="0"/>
              <a:t>Ideally January – April, but timing can be flexible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600" dirty="0" smtClean="0"/>
              <a:t>A.C. Nielsen Center students in their final semester as a capstone experience prior to graduation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200" dirty="0" smtClean="0"/>
              <a:t>Experienced students through our curriculum and post-internship </a:t>
            </a:r>
          </a:p>
          <a:p>
            <a:pPr lvl="1" algn="l"/>
            <a:endParaRPr lang="en-US" dirty="0" smtClean="0"/>
          </a:p>
          <a:p>
            <a:pPr algn="l"/>
            <a:r>
              <a:rPr lang="en-US" sz="3000" dirty="0" smtClean="0"/>
              <a:t>Contact Kristin Branch, </a:t>
            </a:r>
            <a:r>
              <a:rPr lang="en-US" sz="3000" dirty="0" smtClean="0">
                <a:hlinkClick r:id="rId3"/>
              </a:rPr>
              <a:t>Kristin.branch@wisc.edu</a:t>
            </a:r>
            <a:r>
              <a:rPr lang="en-US" sz="3000" dirty="0" smtClean="0"/>
              <a:t> 608-262-9116 to learn more</a:t>
            </a:r>
          </a:p>
        </p:txBody>
      </p:sp>
    </p:spTree>
    <p:extLst>
      <p:ext uri="{BB962C8B-B14F-4D97-AF65-F5344CB8AC3E}">
        <p14:creationId xmlns:p14="http://schemas.microsoft.com/office/powerpoint/2010/main" val="70993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5005" t="6637" r="20667" b="17251"/>
          <a:stretch/>
        </p:blipFill>
        <p:spPr>
          <a:xfrm>
            <a:off x="4341991" y="2157887"/>
            <a:ext cx="695547" cy="8229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12" b="20643"/>
          <a:stretch/>
        </p:blipFill>
        <p:spPr>
          <a:xfrm>
            <a:off x="3409878" y="2157466"/>
            <a:ext cx="702463" cy="8238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62" r="6383"/>
          <a:stretch/>
        </p:blipFill>
        <p:spPr>
          <a:xfrm>
            <a:off x="1658348" y="3821042"/>
            <a:ext cx="685800" cy="82296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213927" y="0"/>
            <a:ext cx="5508940" cy="440466"/>
          </a:xfrm>
          <a:prstGeom prst="rect">
            <a:avLst/>
          </a:prstGeom>
          <a:noFill/>
        </p:spPr>
        <p:txBody>
          <a:bodyPr wrap="none" lIns="100931" tIns="50463" rIns="100931" bIns="50463" rtlCol="0">
            <a:spAutoFit/>
          </a:bodyPr>
          <a:lstStyle/>
          <a:p>
            <a:pPr algn="ctr" defTabSz="1009298"/>
            <a:r>
              <a:rPr lang="en-US" sz="2200" dirty="0">
                <a:solidFill>
                  <a:srgbClr val="1F497D"/>
                </a:solidFill>
                <a:cs typeface="Arial" pitchFamily="34" charset="0"/>
              </a:rPr>
              <a:t>A.C. Nielsen Center’s External Advisory Board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5016466" y="6461363"/>
            <a:ext cx="854767" cy="435268"/>
          </a:xfrm>
          <a:prstGeom prst="rect">
            <a:avLst/>
          </a:prstGeom>
          <a:noFill/>
        </p:spPr>
        <p:txBody>
          <a:bodyPr wrap="square" lIns="95777" tIns="47889" rIns="95777" bIns="47889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prstClr val="black"/>
                </a:solidFill>
                <a:cs typeface="Arial" pitchFamily="34" charset="0"/>
              </a:rPr>
              <a:t>Cherie Leonard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5799913" y="6461363"/>
            <a:ext cx="813899" cy="435268"/>
          </a:xfrm>
          <a:prstGeom prst="rect">
            <a:avLst/>
          </a:prstGeom>
          <a:noFill/>
        </p:spPr>
        <p:txBody>
          <a:bodyPr wrap="square" lIns="95777" tIns="47889" rIns="95777" bIns="47889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prstClr val="black"/>
                </a:solidFill>
                <a:cs typeface="Arial" pitchFamily="34" charset="0"/>
              </a:rPr>
              <a:t>David Shepherd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34487" y="5647169"/>
            <a:ext cx="548641" cy="82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160789" y="5647169"/>
            <a:ext cx="548639" cy="82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" name="TextBox 106"/>
          <p:cNvSpPr txBox="1"/>
          <p:nvPr/>
        </p:nvSpPr>
        <p:spPr>
          <a:xfrm>
            <a:off x="4831064" y="5366673"/>
            <a:ext cx="1959449" cy="276151"/>
          </a:xfrm>
          <a:prstGeom prst="rect">
            <a:avLst/>
          </a:prstGeom>
          <a:noFill/>
        </p:spPr>
        <p:txBody>
          <a:bodyPr wrap="square" lIns="106714" tIns="53356" rIns="106714" bIns="53356" rtlCol="0">
            <a:spAutoFit/>
          </a:bodyPr>
          <a:lstStyle/>
          <a:p>
            <a:pPr algn="ctr" defTabSz="1009298"/>
            <a:r>
              <a:rPr lang="en-US" sz="1100" dirty="0">
                <a:solidFill>
                  <a:prstClr val="black"/>
                </a:solidFill>
                <a:cs typeface="Arial" pitchFamily="34" charset="0"/>
              </a:rPr>
              <a:t>Alumni Representatives: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16"/>
          <a:stretch/>
        </p:blipFill>
        <p:spPr>
          <a:xfrm>
            <a:off x="1534497" y="6040280"/>
            <a:ext cx="2974109" cy="817721"/>
          </a:xfrm>
          <a:prstGeom prst="rect">
            <a:avLst/>
          </a:prstGeom>
        </p:spPr>
      </p:pic>
      <p:pic>
        <p:nvPicPr>
          <p:cNvPr id="162" name="Picture 161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555" y="5647169"/>
            <a:ext cx="620804" cy="822960"/>
          </a:xfrm>
          <a:prstGeom prst="rect">
            <a:avLst/>
          </a:prstGeom>
        </p:spPr>
      </p:pic>
      <p:sp>
        <p:nvSpPr>
          <p:cNvPr id="163" name="TextBox 162"/>
          <p:cNvSpPr txBox="1"/>
          <p:nvPr/>
        </p:nvSpPr>
        <p:spPr>
          <a:xfrm>
            <a:off x="9150004" y="6458284"/>
            <a:ext cx="713461" cy="441426"/>
          </a:xfrm>
          <a:prstGeom prst="rect">
            <a:avLst/>
          </a:prstGeom>
          <a:noFill/>
        </p:spPr>
        <p:txBody>
          <a:bodyPr wrap="square" lIns="101881" tIns="50939" rIns="101881" bIns="50939" rtlCol="0">
            <a:spAutoFit/>
          </a:bodyPr>
          <a:lstStyle/>
          <a:p>
            <a:pPr algn="ctr" defTabSz="1009298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prstClr val="black"/>
                </a:solidFill>
                <a:cs typeface="Arial" pitchFamily="34" charset="0"/>
              </a:rPr>
              <a:t>Bob </a:t>
            </a:r>
          </a:p>
          <a:p>
            <a:pPr algn="ctr" defTabSz="1009298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prstClr val="black"/>
                </a:solidFill>
                <a:cs typeface="Arial" pitchFamily="34" charset="0"/>
              </a:rPr>
              <a:t>Drane</a:t>
            </a:r>
          </a:p>
        </p:txBody>
      </p:sp>
      <p:pic>
        <p:nvPicPr>
          <p:cNvPr id="164" name="Picture 163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6521" y="5647169"/>
            <a:ext cx="603249" cy="822960"/>
          </a:xfrm>
          <a:prstGeom prst="rect">
            <a:avLst/>
          </a:prstGeom>
        </p:spPr>
      </p:pic>
      <p:sp>
        <p:nvSpPr>
          <p:cNvPr id="165" name="TextBox 164"/>
          <p:cNvSpPr txBox="1"/>
          <p:nvPr/>
        </p:nvSpPr>
        <p:spPr>
          <a:xfrm>
            <a:off x="7413805" y="6458287"/>
            <a:ext cx="909104" cy="441423"/>
          </a:xfrm>
          <a:prstGeom prst="rect">
            <a:avLst/>
          </a:prstGeom>
          <a:noFill/>
        </p:spPr>
        <p:txBody>
          <a:bodyPr wrap="square" lIns="101876" tIns="50937" rIns="101876" bIns="50937" rtlCol="0">
            <a:spAutoFit/>
          </a:bodyPr>
          <a:lstStyle/>
          <a:p>
            <a:pPr algn="ctr" defTabSz="1009298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prstClr val="black"/>
                </a:solidFill>
                <a:cs typeface="Arial" pitchFamily="34" charset="0"/>
              </a:rPr>
              <a:t>Dennis </a:t>
            </a:r>
          </a:p>
          <a:p>
            <a:pPr algn="ctr" defTabSz="1009298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err="1">
                <a:solidFill>
                  <a:prstClr val="black"/>
                </a:solidFill>
                <a:cs typeface="Arial" pitchFamily="34" charset="0"/>
              </a:rPr>
              <a:t>Degeneffe</a:t>
            </a:r>
            <a:endParaRPr lang="en-US" sz="1100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166" name="TextBox 165"/>
          <p:cNvSpPr txBox="1"/>
          <p:nvPr/>
        </p:nvSpPr>
        <p:spPr>
          <a:xfrm>
            <a:off x="8318189" y="6458284"/>
            <a:ext cx="774935" cy="441426"/>
          </a:xfrm>
          <a:prstGeom prst="rect">
            <a:avLst/>
          </a:prstGeom>
          <a:noFill/>
        </p:spPr>
        <p:txBody>
          <a:bodyPr wrap="square" lIns="101881" tIns="50939" rIns="101881" bIns="50939" rtlCol="0">
            <a:spAutoFit/>
          </a:bodyPr>
          <a:lstStyle/>
          <a:p>
            <a:pPr algn="ctr" defTabSz="1009298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prstClr val="black"/>
                </a:solidFill>
                <a:cs typeface="Arial" pitchFamily="34" charset="0"/>
              </a:rPr>
              <a:t>Ann </a:t>
            </a:r>
          </a:p>
          <a:p>
            <a:pPr algn="ctr" defTabSz="1009298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prstClr val="black"/>
                </a:solidFill>
                <a:cs typeface="Arial" pitchFamily="34" charset="0"/>
              </a:rPr>
              <a:t>Dencker</a:t>
            </a:r>
          </a:p>
        </p:txBody>
      </p:sp>
      <p:pic>
        <p:nvPicPr>
          <p:cNvPr id="167" name="Picture 16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8474" y="5647169"/>
            <a:ext cx="693030" cy="822960"/>
          </a:xfrm>
          <a:prstGeom prst="rect">
            <a:avLst/>
          </a:prstGeom>
        </p:spPr>
      </p:pic>
      <p:pic>
        <p:nvPicPr>
          <p:cNvPr id="168" name="Picture 167"/>
          <p:cNvPicPr>
            <a:picLocks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2344" y="5647169"/>
            <a:ext cx="648169" cy="822960"/>
          </a:xfrm>
          <a:prstGeom prst="rect">
            <a:avLst/>
          </a:prstGeom>
        </p:spPr>
      </p:pic>
      <p:sp>
        <p:nvSpPr>
          <p:cNvPr id="169" name="TextBox 168"/>
          <p:cNvSpPr txBox="1"/>
          <p:nvPr/>
        </p:nvSpPr>
        <p:spPr>
          <a:xfrm>
            <a:off x="9940305" y="6484702"/>
            <a:ext cx="667709" cy="449499"/>
          </a:xfrm>
          <a:prstGeom prst="rect">
            <a:avLst/>
          </a:prstGeom>
          <a:noFill/>
        </p:spPr>
        <p:txBody>
          <a:bodyPr wrap="square" lIns="106714" tIns="53356" rIns="106714" bIns="53356" rtlCol="0">
            <a:spAutoFit/>
          </a:bodyPr>
          <a:lstStyle/>
          <a:p>
            <a:pPr algn="ctr" defTabSz="1009298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prstClr val="black"/>
                </a:solidFill>
                <a:cs typeface="Arial" pitchFamily="34" charset="0"/>
              </a:rPr>
              <a:t>Jay Luttrell</a:t>
            </a:r>
          </a:p>
        </p:txBody>
      </p:sp>
      <p:sp>
        <p:nvSpPr>
          <p:cNvPr id="170" name="TextBox 169"/>
          <p:cNvSpPr txBox="1"/>
          <p:nvPr/>
        </p:nvSpPr>
        <p:spPr>
          <a:xfrm>
            <a:off x="7518556" y="5328237"/>
            <a:ext cx="3045897" cy="279009"/>
          </a:xfrm>
          <a:prstGeom prst="rect">
            <a:avLst/>
          </a:prstGeom>
          <a:noFill/>
        </p:spPr>
        <p:txBody>
          <a:bodyPr wrap="square" lIns="106714" tIns="53356" rIns="106714" bIns="53356" rtlCol="0">
            <a:spAutoFit/>
          </a:bodyPr>
          <a:lstStyle/>
          <a:p>
            <a:pPr algn="ctr" defTabSz="1009298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prstClr val="black"/>
                </a:solidFill>
                <a:cs typeface="Arial" pitchFamily="34" charset="0"/>
              </a:rPr>
              <a:t>Active Friends of the Center:</a:t>
            </a: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8094" y="1792208"/>
            <a:ext cx="910215" cy="209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" name="Picture 4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058"/>
          <a:stretch/>
        </p:blipFill>
        <p:spPr bwMode="auto">
          <a:xfrm>
            <a:off x="2496438" y="3390033"/>
            <a:ext cx="645927" cy="273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9" name="Picture 178"/>
          <p:cNvPicPr/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09" b="3881"/>
          <a:stretch/>
        </p:blipFill>
        <p:spPr>
          <a:xfrm>
            <a:off x="4466423" y="455311"/>
            <a:ext cx="689205" cy="822960"/>
          </a:xfrm>
          <a:prstGeom prst="rect">
            <a:avLst/>
          </a:prstGeom>
        </p:spPr>
      </p:pic>
      <p:sp>
        <p:nvSpPr>
          <p:cNvPr id="180" name="TextBox 179"/>
          <p:cNvSpPr txBox="1"/>
          <p:nvPr/>
        </p:nvSpPr>
        <p:spPr>
          <a:xfrm>
            <a:off x="4343400" y="1253580"/>
            <a:ext cx="914400" cy="441427"/>
          </a:xfrm>
          <a:prstGeom prst="rect">
            <a:avLst/>
          </a:prstGeom>
          <a:noFill/>
        </p:spPr>
        <p:txBody>
          <a:bodyPr wrap="square" lIns="101881" tIns="50939" rIns="101881" bIns="50939" rtlCol="0">
            <a:spAutoFit/>
          </a:bodyPr>
          <a:lstStyle/>
          <a:p>
            <a:pPr algn="ctr" defTabSz="1009298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prstClr val="black"/>
                </a:solidFill>
                <a:cs typeface="Arial" pitchFamily="34" charset="0"/>
              </a:rPr>
              <a:t>Steve Cooley</a:t>
            </a:r>
          </a:p>
        </p:txBody>
      </p:sp>
      <p:pic>
        <p:nvPicPr>
          <p:cNvPr id="183" name="Picture 2" descr="C:\Users\jshea\AppData\Local\Microsoft\Windows\Temporary Internet Files\Content.Outlook\DKAA3S0L\BCBS_4state_CMYK_NO EWE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1" y="1782322"/>
            <a:ext cx="847695" cy="22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" name="Picture 183"/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998" y="455311"/>
            <a:ext cx="624407" cy="822960"/>
          </a:xfrm>
          <a:prstGeom prst="rect">
            <a:avLst/>
          </a:prstGeom>
        </p:spPr>
      </p:pic>
      <p:sp>
        <p:nvSpPr>
          <p:cNvPr id="185" name="TextBox 184"/>
          <p:cNvSpPr txBox="1"/>
          <p:nvPr/>
        </p:nvSpPr>
        <p:spPr>
          <a:xfrm>
            <a:off x="8001000" y="1251138"/>
            <a:ext cx="914400" cy="446308"/>
          </a:xfrm>
          <a:prstGeom prst="rect">
            <a:avLst/>
          </a:prstGeom>
          <a:noFill/>
        </p:spPr>
        <p:txBody>
          <a:bodyPr wrap="square" lIns="106714" tIns="53356" rIns="106714" bIns="53356" rtlCol="0">
            <a:spAutoFit/>
          </a:bodyPr>
          <a:lstStyle/>
          <a:p>
            <a:pPr algn="ctr" defTabSz="1009298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prstClr val="black"/>
                </a:solidFill>
                <a:cs typeface="Arial" pitchFamily="34" charset="0"/>
              </a:rPr>
              <a:t>Lisa </a:t>
            </a:r>
          </a:p>
          <a:p>
            <a:pPr algn="ctr" defTabSz="1009298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prstClr val="black"/>
                </a:solidFill>
                <a:cs typeface="Arial" pitchFamily="34" charset="0"/>
              </a:rPr>
              <a:t>Gudding</a:t>
            </a:r>
          </a:p>
        </p:txBody>
      </p:sp>
      <p:sp>
        <p:nvSpPr>
          <p:cNvPr id="186" name="TextBox 185"/>
          <p:cNvSpPr txBox="1"/>
          <p:nvPr/>
        </p:nvSpPr>
        <p:spPr>
          <a:xfrm>
            <a:off x="8839489" y="1251138"/>
            <a:ext cx="914400" cy="446308"/>
          </a:xfrm>
          <a:prstGeom prst="rect">
            <a:avLst/>
          </a:prstGeom>
          <a:noFill/>
        </p:spPr>
        <p:txBody>
          <a:bodyPr wrap="square" lIns="106714" tIns="53356" rIns="106714" bIns="53356" rtlCol="0">
            <a:spAutoFit/>
          </a:bodyPr>
          <a:lstStyle/>
          <a:p>
            <a:pPr algn="ctr" defTabSz="1009298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prstClr val="black"/>
                </a:solidFill>
                <a:cs typeface="Arial" pitchFamily="34" charset="0"/>
              </a:rPr>
              <a:t>David Guenthner</a:t>
            </a:r>
          </a:p>
        </p:txBody>
      </p:sp>
      <p:pic>
        <p:nvPicPr>
          <p:cNvPr id="190" name="Picture 18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683" y="1759540"/>
            <a:ext cx="275037" cy="275034"/>
          </a:xfrm>
          <a:prstGeom prst="rect">
            <a:avLst/>
          </a:prstGeom>
        </p:spPr>
      </p:pic>
      <p:pic>
        <p:nvPicPr>
          <p:cNvPr id="193" name="Picture 192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50"/>
          <a:stretch/>
        </p:blipFill>
        <p:spPr>
          <a:xfrm>
            <a:off x="1661281" y="2157887"/>
            <a:ext cx="676656" cy="822960"/>
          </a:xfrm>
          <a:prstGeom prst="rect">
            <a:avLst/>
          </a:prstGeom>
        </p:spPr>
      </p:pic>
      <p:pic>
        <p:nvPicPr>
          <p:cNvPr id="194" name="Picture 11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1677" y="3379850"/>
            <a:ext cx="502684" cy="2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5" name="TextBox 194"/>
          <p:cNvSpPr txBox="1"/>
          <p:nvPr/>
        </p:nvSpPr>
        <p:spPr>
          <a:xfrm>
            <a:off x="1524000" y="2944702"/>
            <a:ext cx="914400" cy="435268"/>
          </a:xfrm>
          <a:prstGeom prst="rect">
            <a:avLst/>
          </a:prstGeom>
          <a:noFill/>
        </p:spPr>
        <p:txBody>
          <a:bodyPr wrap="square" lIns="95777" tIns="47889" rIns="95777" bIns="47889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prstClr val="black"/>
                </a:solidFill>
                <a:cs typeface="Arial" pitchFamily="34" charset="0"/>
              </a:rPr>
              <a:t>Anshu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prstClr val="black"/>
                </a:solidFill>
                <a:cs typeface="Arial" pitchFamily="34" charset="0"/>
              </a:rPr>
              <a:t>Gupta</a:t>
            </a:r>
          </a:p>
        </p:txBody>
      </p:sp>
      <p:pic>
        <p:nvPicPr>
          <p:cNvPr id="197" name="Picture 19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5617" y="455311"/>
            <a:ext cx="622144" cy="822960"/>
          </a:xfrm>
          <a:prstGeom prst="rect">
            <a:avLst/>
          </a:prstGeom>
        </p:spPr>
      </p:pic>
      <p:sp>
        <p:nvSpPr>
          <p:cNvPr id="199" name="TextBox 198"/>
          <p:cNvSpPr txBox="1"/>
          <p:nvPr/>
        </p:nvSpPr>
        <p:spPr>
          <a:xfrm>
            <a:off x="2362200" y="2944702"/>
            <a:ext cx="914400" cy="435268"/>
          </a:xfrm>
          <a:prstGeom prst="rect">
            <a:avLst/>
          </a:prstGeom>
          <a:noFill/>
        </p:spPr>
        <p:txBody>
          <a:bodyPr wrap="square" lIns="95777" tIns="47889" rIns="95777" bIns="47889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prstClr val="black"/>
                </a:solidFill>
                <a:cs typeface="Arial" pitchFamily="34" charset="0"/>
              </a:rPr>
              <a:t>Jami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prstClr val="black"/>
                </a:solidFill>
                <a:cs typeface="Arial" pitchFamily="34" charset="0"/>
              </a:rPr>
              <a:t>Guthrie</a:t>
            </a:r>
          </a:p>
        </p:txBody>
      </p:sp>
      <p:pic>
        <p:nvPicPr>
          <p:cNvPr id="200" name="Picture 19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0241" y="2157887"/>
            <a:ext cx="638321" cy="822960"/>
          </a:xfrm>
          <a:prstGeom prst="rect">
            <a:avLst/>
          </a:prstGeom>
        </p:spPr>
      </p:pic>
      <p:sp>
        <p:nvSpPr>
          <p:cNvPr id="201" name="TextBox 200"/>
          <p:cNvSpPr txBox="1"/>
          <p:nvPr/>
        </p:nvSpPr>
        <p:spPr>
          <a:xfrm>
            <a:off x="3409254" y="1253580"/>
            <a:ext cx="914400" cy="441427"/>
          </a:xfrm>
          <a:prstGeom prst="rect">
            <a:avLst/>
          </a:prstGeom>
          <a:noFill/>
        </p:spPr>
        <p:txBody>
          <a:bodyPr wrap="square" lIns="101881" tIns="50939" rIns="101881" bIns="50939" rtlCol="0">
            <a:spAutoFit/>
          </a:bodyPr>
          <a:lstStyle/>
          <a:p>
            <a:pPr algn="ctr" defTabSz="1009298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prstClr val="black"/>
                </a:solidFill>
                <a:cs typeface="Arial" pitchFamily="34" charset="0"/>
              </a:rPr>
              <a:t>Beth </a:t>
            </a:r>
          </a:p>
          <a:p>
            <a:pPr algn="ctr" defTabSz="1009298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err="1">
                <a:solidFill>
                  <a:prstClr val="black"/>
                </a:solidFill>
                <a:cs typeface="Arial" pitchFamily="34" charset="0"/>
              </a:rPr>
              <a:t>Bubon</a:t>
            </a:r>
            <a:endParaRPr lang="en-US" sz="1100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202" name="Picture 2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1770770"/>
            <a:ext cx="930222" cy="2525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" name="Picture 3" descr="Q:\AC_Nielsen_Center\Nielsen\EAB-FAC\EAB Composite Slide\Beth B_0539.jpg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" t="183" r="1412" b="7848"/>
          <a:stretch/>
        </p:blipFill>
        <p:spPr bwMode="auto">
          <a:xfrm>
            <a:off x="3537569" y="455311"/>
            <a:ext cx="685800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0" name="TextBox 99"/>
          <p:cNvSpPr txBox="1"/>
          <p:nvPr/>
        </p:nvSpPr>
        <p:spPr>
          <a:xfrm>
            <a:off x="6096000" y="1253580"/>
            <a:ext cx="914400" cy="441427"/>
          </a:xfrm>
          <a:prstGeom prst="rect">
            <a:avLst/>
          </a:prstGeom>
          <a:noFill/>
        </p:spPr>
        <p:txBody>
          <a:bodyPr wrap="square" lIns="101881" tIns="50939" rIns="101881" bIns="50939" rtlCol="0">
            <a:spAutoFit/>
          </a:bodyPr>
          <a:lstStyle/>
          <a:p>
            <a:pPr algn="ctr" defTabSz="1009298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prstClr val="black"/>
                </a:solidFill>
                <a:cs typeface="Arial" pitchFamily="34" charset="0"/>
              </a:rPr>
              <a:t>Martyn Crook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6" t="8198" r="12941" b="15419"/>
          <a:stretch/>
        </p:blipFill>
        <p:spPr>
          <a:xfrm>
            <a:off x="6213801" y="455311"/>
            <a:ext cx="678801" cy="822960"/>
          </a:xfrm>
          <a:prstGeom prst="rect">
            <a:avLst/>
          </a:prstGeom>
        </p:spPr>
      </p:pic>
      <p:sp>
        <p:nvSpPr>
          <p:cNvPr id="103" name="TextBox 102"/>
          <p:cNvSpPr txBox="1"/>
          <p:nvPr/>
        </p:nvSpPr>
        <p:spPr>
          <a:xfrm>
            <a:off x="6442036" y="4606831"/>
            <a:ext cx="825191" cy="446308"/>
          </a:xfrm>
          <a:prstGeom prst="rect">
            <a:avLst/>
          </a:prstGeom>
          <a:noFill/>
        </p:spPr>
        <p:txBody>
          <a:bodyPr wrap="square" lIns="106714" tIns="53356" rIns="106714" bIns="53356" rtlCol="0">
            <a:spAutoFit/>
          </a:bodyPr>
          <a:lstStyle/>
          <a:p>
            <a:pPr algn="ctr" defTabSz="1009298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prstClr val="black"/>
                </a:solidFill>
                <a:cs typeface="Arial" pitchFamily="34" charset="0"/>
              </a:rPr>
              <a:t>Stacey </a:t>
            </a:r>
          </a:p>
          <a:p>
            <a:pPr algn="ctr" defTabSz="1009298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prstClr val="black"/>
                </a:solidFill>
                <a:cs typeface="Arial" pitchFamily="34" charset="0"/>
              </a:rPr>
              <a:t>Symonds</a:t>
            </a:r>
          </a:p>
        </p:txBody>
      </p:sp>
      <p:pic>
        <p:nvPicPr>
          <p:cNvPr id="106" name="Picture 10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8808" y="5086838"/>
            <a:ext cx="636469" cy="201027"/>
          </a:xfrm>
          <a:prstGeom prst="rect">
            <a:avLst/>
          </a:prstGeom>
        </p:spPr>
      </p:pic>
      <p:sp>
        <p:nvSpPr>
          <p:cNvPr id="114" name="TextBox 113"/>
          <p:cNvSpPr txBox="1"/>
          <p:nvPr/>
        </p:nvSpPr>
        <p:spPr>
          <a:xfrm>
            <a:off x="5562601" y="4609275"/>
            <a:ext cx="671479" cy="441423"/>
          </a:xfrm>
          <a:prstGeom prst="rect">
            <a:avLst/>
          </a:prstGeom>
          <a:noFill/>
        </p:spPr>
        <p:txBody>
          <a:bodyPr wrap="square" lIns="101876" tIns="50937" rIns="101876" bIns="50937" rtlCol="0">
            <a:spAutoFit/>
          </a:bodyPr>
          <a:lstStyle/>
          <a:p>
            <a:pPr algn="ctr" defTabSz="1009298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prstClr val="black"/>
                </a:solidFill>
                <a:cs typeface="Arial" pitchFamily="34" charset="0"/>
              </a:rPr>
              <a:t>Greg </a:t>
            </a:r>
          </a:p>
          <a:p>
            <a:pPr algn="ctr" defTabSz="1009298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prstClr val="black"/>
                </a:solidFill>
                <a:cs typeface="Arial" pitchFamily="34" charset="0"/>
              </a:rPr>
              <a:t>Smith</a:t>
            </a:r>
          </a:p>
        </p:txBody>
      </p:sp>
      <p:pic>
        <p:nvPicPr>
          <p:cNvPr id="118" name="Picture 117"/>
          <p:cNvPicPr>
            <a:picLocks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32" b="18769"/>
          <a:stretch/>
        </p:blipFill>
        <p:spPr>
          <a:xfrm>
            <a:off x="8432985" y="3821042"/>
            <a:ext cx="625151" cy="822960"/>
          </a:xfrm>
          <a:prstGeom prst="rect">
            <a:avLst/>
          </a:prstGeom>
        </p:spPr>
      </p:pic>
      <p:sp>
        <p:nvSpPr>
          <p:cNvPr id="119" name="TextBox 118"/>
          <p:cNvSpPr txBox="1"/>
          <p:nvPr/>
        </p:nvSpPr>
        <p:spPr>
          <a:xfrm>
            <a:off x="8386668" y="4606831"/>
            <a:ext cx="719056" cy="446308"/>
          </a:xfrm>
          <a:prstGeom prst="rect">
            <a:avLst/>
          </a:prstGeom>
          <a:noFill/>
        </p:spPr>
        <p:txBody>
          <a:bodyPr wrap="square" lIns="106714" tIns="53356" rIns="106714" bIns="53356" rtlCol="0">
            <a:spAutoFit/>
          </a:bodyPr>
          <a:lstStyle/>
          <a:p>
            <a:pPr algn="ctr" defTabSz="1009298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prstClr val="black"/>
                </a:solidFill>
                <a:cs typeface="Arial" pitchFamily="34" charset="0"/>
              </a:rPr>
              <a:t>Bryan </a:t>
            </a:r>
          </a:p>
          <a:p>
            <a:pPr algn="ctr" defTabSz="1009298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prstClr val="black"/>
                </a:solidFill>
                <a:cs typeface="Arial" pitchFamily="34" charset="0"/>
              </a:rPr>
              <a:t>Vaughn</a:t>
            </a:r>
          </a:p>
        </p:txBody>
      </p:sp>
      <p:pic>
        <p:nvPicPr>
          <p:cNvPr id="122" name="Picture 2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8911" y="5094361"/>
            <a:ext cx="858823" cy="18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4" name="Picture 3"/>
          <p:cNvPicPr>
            <a:picLocks noChangeArrowheads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3" r="1404"/>
          <a:stretch/>
        </p:blipFill>
        <p:spPr bwMode="auto">
          <a:xfrm>
            <a:off x="5562600" y="3821042"/>
            <a:ext cx="685800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7" name="Picture 2"/>
          <p:cNvPicPr>
            <a:picLocks noChangeArrowheads="1"/>
          </p:cNvPicPr>
          <p:nvPr/>
        </p:nvPicPr>
        <p:blipFill rotWithShape="1"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9" r="1405"/>
          <a:stretch/>
        </p:blipFill>
        <p:spPr bwMode="auto">
          <a:xfrm>
            <a:off x="6512268" y="3821042"/>
            <a:ext cx="685801" cy="822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0" name="TextBox 149"/>
          <p:cNvSpPr txBox="1"/>
          <p:nvPr/>
        </p:nvSpPr>
        <p:spPr>
          <a:xfrm>
            <a:off x="2524702" y="1251138"/>
            <a:ext cx="904298" cy="446308"/>
          </a:xfrm>
          <a:prstGeom prst="rect">
            <a:avLst/>
          </a:prstGeom>
          <a:noFill/>
        </p:spPr>
        <p:txBody>
          <a:bodyPr wrap="square" lIns="106714" tIns="53356" rIns="106714" bIns="53356" rtlCol="0">
            <a:spAutoFit/>
          </a:bodyPr>
          <a:lstStyle/>
          <a:p>
            <a:pPr algn="ctr" defTabSz="1009298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prstClr val="black"/>
                </a:solidFill>
                <a:cs typeface="Arial" pitchFamily="34" charset="0"/>
              </a:rPr>
              <a:t>Jeanine Bassett</a:t>
            </a:r>
          </a:p>
        </p:txBody>
      </p:sp>
      <p:pic>
        <p:nvPicPr>
          <p:cNvPr id="151" name="Picture 150"/>
          <p:cNvPicPr>
            <a:picLocks noChangeAspect="1"/>
          </p:cNvPicPr>
          <p:nvPr/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54" b="21396"/>
          <a:stretch/>
        </p:blipFill>
        <p:spPr>
          <a:xfrm>
            <a:off x="2652126" y="1711107"/>
            <a:ext cx="649450" cy="371903"/>
          </a:xfrm>
          <a:prstGeom prst="rect">
            <a:avLst/>
          </a:prstGeom>
        </p:spPr>
      </p:pic>
      <p:sp>
        <p:nvSpPr>
          <p:cNvPr id="187" name="TextBox 186"/>
          <p:cNvSpPr txBox="1"/>
          <p:nvPr/>
        </p:nvSpPr>
        <p:spPr>
          <a:xfrm>
            <a:off x="7467601" y="4606831"/>
            <a:ext cx="686779" cy="446308"/>
          </a:xfrm>
          <a:prstGeom prst="rect">
            <a:avLst/>
          </a:prstGeom>
          <a:noFill/>
        </p:spPr>
        <p:txBody>
          <a:bodyPr wrap="square" lIns="106714" tIns="53356" rIns="106714" bIns="53356" rtlCol="0">
            <a:spAutoFit/>
          </a:bodyPr>
          <a:lstStyle/>
          <a:p>
            <a:pPr algn="ctr" defTabSz="1009298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prstClr val="black"/>
                </a:solidFill>
                <a:cs typeface="Arial" pitchFamily="34" charset="0"/>
              </a:rPr>
              <a:t>Stuart Taylor</a:t>
            </a:r>
          </a:p>
        </p:txBody>
      </p:sp>
      <p:pic>
        <p:nvPicPr>
          <p:cNvPr id="189" name="Picture 188"/>
          <p:cNvPicPr>
            <a:picLocks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530" y="5081883"/>
            <a:ext cx="549387" cy="210934"/>
          </a:xfrm>
          <a:prstGeom prst="rect">
            <a:avLst/>
          </a:prstGeom>
        </p:spPr>
      </p:pic>
      <p:pic>
        <p:nvPicPr>
          <p:cNvPr id="198" name="Picture 4"/>
          <p:cNvPicPr>
            <a:picLocks noChangeAspect="1" noChangeArrowheads="1"/>
          </p:cNvPicPr>
          <p:nvPr/>
        </p:nvPicPr>
        <p:blipFill rotWithShape="1"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3" t="-2205" r="9460" b="353"/>
          <a:stretch/>
        </p:blipFill>
        <p:spPr bwMode="auto">
          <a:xfrm>
            <a:off x="7475432" y="3813422"/>
            <a:ext cx="685834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3" name="TextBox 92"/>
          <p:cNvSpPr txBox="1"/>
          <p:nvPr/>
        </p:nvSpPr>
        <p:spPr>
          <a:xfrm>
            <a:off x="4472571" y="4609273"/>
            <a:ext cx="747397" cy="441427"/>
          </a:xfrm>
          <a:prstGeom prst="rect">
            <a:avLst/>
          </a:prstGeom>
          <a:noFill/>
        </p:spPr>
        <p:txBody>
          <a:bodyPr wrap="square" lIns="101881" tIns="50939" rIns="101881" bIns="50939" rtlCol="0">
            <a:spAutoFit/>
          </a:bodyPr>
          <a:lstStyle/>
          <a:p>
            <a:pPr algn="ctr" defTabSz="1009298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prstClr val="black"/>
                </a:solidFill>
                <a:cs typeface="Arial" pitchFamily="34" charset="0"/>
              </a:rPr>
              <a:t>Tanya Schooley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3"/>
          <a:srcRect l="4422" r="677"/>
          <a:stretch/>
        </p:blipFill>
        <p:spPr>
          <a:xfrm>
            <a:off x="4503790" y="3821042"/>
            <a:ext cx="685801" cy="822960"/>
          </a:xfrm>
          <a:prstGeom prst="rect">
            <a:avLst/>
          </a:prstGeom>
        </p:spPr>
      </p:pic>
      <p:pic>
        <p:nvPicPr>
          <p:cNvPr id="110" name="Picture 38" descr="http://www.burke.com/images/logo_bevel.jpg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2536" y="3399466"/>
            <a:ext cx="574743" cy="254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" name="TextBox 129"/>
          <p:cNvSpPr txBox="1"/>
          <p:nvPr/>
        </p:nvSpPr>
        <p:spPr>
          <a:xfrm>
            <a:off x="5181600" y="2941626"/>
            <a:ext cx="865428" cy="441423"/>
          </a:xfrm>
          <a:prstGeom prst="rect">
            <a:avLst/>
          </a:prstGeom>
          <a:noFill/>
        </p:spPr>
        <p:txBody>
          <a:bodyPr wrap="square" lIns="101876" tIns="50937" rIns="101876" bIns="50937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prstClr val="black"/>
                </a:solidFill>
                <a:cs typeface="Arial" pitchFamily="34" charset="0"/>
              </a:rPr>
              <a:t>Randall Janisch</a:t>
            </a:r>
          </a:p>
        </p:txBody>
      </p:sp>
      <p:pic>
        <p:nvPicPr>
          <p:cNvPr id="132" name="Picture 131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9907" y="3374718"/>
            <a:ext cx="688814" cy="303976"/>
          </a:xfrm>
          <a:prstGeom prst="rect">
            <a:avLst/>
          </a:prstGeom>
        </p:spPr>
      </p:pic>
      <p:pic>
        <p:nvPicPr>
          <p:cNvPr id="133" name="Picture 2" descr="T:\Nielsen\Images\eab_members\randall jansich.jpg"/>
          <p:cNvPicPr>
            <a:picLocks noChangeAspect="1" noChangeArrowheads="1"/>
          </p:cNvPicPr>
          <p:nvPr/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" t="1283" r="6174" b="4882"/>
          <a:stretch/>
        </p:blipFill>
        <p:spPr bwMode="auto">
          <a:xfrm>
            <a:off x="5242232" y="2157887"/>
            <a:ext cx="744167" cy="82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" name="TextBox 134"/>
          <p:cNvSpPr txBox="1"/>
          <p:nvPr/>
        </p:nvSpPr>
        <p:spPr>
          <a:xfrm>
            <a:off x="7217849" y="2939182"/>
            <a:ext cx="710250" cy="446308"/>
          </a:xfrm>
          <a:prstGeom prst="rect">
            <a:avLst/>
          </a:prstGeom>
          <a:noFill/>
        </p:spPr>
        <p:txBody>
          <a:bodyPr wrap="square" lIns="106714" tIns="53356" rIns="106714" bIns="53356" rtlCol="0">
            <a:spAutoFit/>
          </a:bodyPr>
          <a:lstStyle/>
          <a:p>
            <a:pPr algn="ctr" defTabSz="1009298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prstClr val="black"/>
                </a:solidFill>
                <a:cs typeface="Arial" pitchFamily="34" charset="0"/>
              </a:rPr>
              <a:t>Jim </a:t>
            </a:r>
          </a:p>
          <a:p>
            <a:pPr algn="ctr" defTabSz="1009298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prstClr val="black"/>
                </a:solidFill>
                <a:cs typeface="Arial" pitchFamily="34" charset="0"/>
              </a:rPr>
              <a:t>Lane</a:t>
            </a:r>
          </a:p>
        </p:txBody>
      </p:sp>
      <p:sp>
        <p:nvSpPr>
          <p:cNvPr id="136" name="TextBox 135"/>
          <p:cNvSpPr txBox="1"/>
          <p:nvPr/>
        </p:nvSpPr>
        <p:spPr>
          <a:xfrm>
            <a:off x="9954696" y="2939182"/>
            <a:ext cx="666713" cy="446308"/>
          </a:xfrm>
          <a:prstGeom prst="rect">
            <a:avLst/>
          </a:prstGeom>
          <a:noFill/>
        </p:spPr>
        <p:txBody>
          <a:bodyPr wrap="square" lIns="106714" tIns="53356" rIns="106714" bIns="53356" rtlCol="0">
            <a:spAutoFit/>
          </a:bodyPr>
          <a:lstStyle/>
          <a:p>
            <a:pPr algn="ctr" defTabSz="1009298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prstClr val="black"/>
                </a:solidFill>
                <a:cs typeface="Arial" pitchFamily="34" charset="0"/>
              </a:rPr>
              <a:t>Paul </a:t>
            </a:r>
          </a:p>
          <a:p>
            <a:pPr algn="ctr" defTabSz="1009298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prstClr val="black"/>
                </a:solidFill>
                <a:cs typeface="Arial" pitchFamily="34" charset="0"/>
              </a:rPr>
              <a:t>Metz</a:t>
            </a:r>
          </a:p>
        </p:txBody>
      </p:sp>
      <p:pic>
        <p:nvPicPr>
          <p:cNvPr id="139" name="Picture 138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2800" y="3432368"/>
            <a:ext cx="820348" cy="188679"/>
          </a:xfrm>
          <a:prstGeom prst="rect">
            <a:avLst/>
          </a:prstGeom>
        </p:spPr>
      </p:pic>
      <p:pic>
        <p:nvPicPr>
          <p:cNvPr id="144" name="Picture 36" descr="C:\Users\kbranch\AppData\Local\Microsoft\Windows\Temporary Internet Files\Content.Outlook\30L8834U\Wrigley Logo Blue letter with subsidiary.JPG"/>
          <p:cNvPicPr>
            <a:picLocks noChangeAspect="1" noChangeArrowheads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7905" y="5010948"/>
            <a:ext cx="835362" cy="352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7" name="Picture 146"/>
          <p:cNvPicPr>
            <a:picLocks/>
          </p:cNvPicPr>
          <p:nvPr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2"/>
          <a:stretch/>
        </p:blipFill>
        <p:spPr>
          <a:xfrm>
            <a:off x="9958176" y="2157887"/>
            <a:ext cx="659750" cy="822960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3417" y="3400711"/>
            <a:ext cx="529268" cy="251990"/>
          </a:xfrm>
          <a:prstGeom prst="rect">
            <a:avLst/>
          </a:prstGeom>
        </p:spPr>
      </p:pic>
      <p:pic>
        <p:nvPicPr>
          <p:cNvPr id="154" name="Picture 153"/>
          <p:cNvPicPr>
            <a:picLocks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794" y="2157887"/>
            <a:ext cx="612360" cy="822960"/>
          </a:xfrm>
          <a:prstGeom prst="rect">
            <a:avLst/>
          </a:prstGeom>
        </p:spPr>
      </p:pic>
      <p:pic>
        <p:nvPicPr>
          <p:cNvPr id="192" name="Picture 4"/>
          <p:cNvPicPr>
            <a:picLocks noChangeAspect="1" noChangeArrowheads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545" y="3424784"/>
            <a:ext cx="477129" cy="203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1" name="TextBox 100"/>
          <p:cNvSpPr txBox="1"/>
          <p:nvPr/>
        </p:nvSpPr>
        <p:spPr>
          <a:xfrm>
            <a:off x="9067800" y="2939182"/>
            <a:ext cx="664212" cy="446308"/>
          </a:xfrm>
          <a:prstGeom prst="rect">
            <a:avLst/>
          </a:prstGeom>
          <a:noFill/>
        </p:spPr>
        <p:txBody>
          <a:bodyPr wrap="square" lIns="106714" tIns="53356" rIns="106714" bIns="53356" rtlCol="0">
            <a:spAutoFit/>
          </a:bodyPr>
          <a:lstStyle/>
          <a:p>
            <a:pPr algn="ctr" defTabSz="1009298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prstClr val="black"/>
                </a:solidFill>
                <a:cs typeface="Arial" pitchFamily="34" charset="0"/>
              </a:rPr>
              <a:t>Tara </a:t>
            </a:r>
          </a:p>
          <a:p>
            <a:pPr algn="ctr" defTabSz="1009298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err="1">
                <a:solidFill>
                  <a:prstClr val="black"/>
                </a:solidFill>
                <a:cs typeface="Arial" pitchFamily="34" charset="0"/>
              </a:rPr>
              <a:t>Marotti</a:t>
            </a:r>
            <a:endParaRPr lang="en-US" sz="1100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102" name="Picture 101"/>
          <p:cNvPicPr>
            <a:picLocks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7315" y="2157887"/>
            <a:ext cx="605185" cy="822960"/>
          </a:xfrm>
          <a:prstGeom prst="rect">
            <a:avLst/>
          </a:prstGeom>
        </p:spPr>
      </p:pic>
      <p:sp>
        <p:nvSpPr>
          <p:cNvPr id="99" name="TextBox 98"/>
          <p:cNvSpPr txBox="1"/>
          <p:nvPr/>
        </p:nvSpPr>
        <p:spPr>
          <a:xfrm>
            <a:off x="6244559" y="2944702"/>
            <a:ext cx="761600" cy="435268"/>
          </a:xfrm>
          <a:prstGeom prst="rect">
            <a:avLst/>
          </a:prstGeom>
          <a:noFill/>
        </p:spPr>
        <p:txBody>
          <a:bodyPr wrap="square" lIns="95777" tIns="47889" rIns="95777" bIns="47889" rtlCol="0">
            <a:spAutoFit/>
          </a:bodyPr>
          <a:lstStyle/>
          <a:p>
            <a:pPr algn="ctr" defTabSz="1009298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prstClr val="black"/>
                </a:solidFill>
                <a:cs typeface="Arial" pitchFamily="34" charset="0"/>
              </a:rPr>
              <a:t>Barry Jennings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40" t="2331" r="27766" b="4259"/>
          <a:stretch/>
        </p:blipFill>
        <p:spPr>
          <a:xfrm>
            <a:off x="8231048" y="2157887"/>
            <a:ext cx="609600" cy="822960"/>
          </a:xfrm>
          <a:prstGeom prst="rect">
            <a:avLst/>
          </a:prstGeom>
        </p:spPr>
      </p:pic>
      <p:sp>
        <p:nvSpPr>
          <p:cNvPr id="91" name="TextBox 90"/>
          <p:cNvSpPr txBox="1"/>
          <p:nvPr/>
        </p:nvSpPr>
        <p:spPr>
          <a:xfrm>
            <a:off x="8077200" y="2944702"/>
            <a:ext cx="917296" cy="435268"/>
          </a:xfrm>
          <a:prstGeom prst="rect">
            <a:avLst/>
          </a:prstGeom>
          <a:noFill/>
        </p:spPr>
        <p:txBody>
          <a:bodyPr wrap="square" lIns="95777" tIns="47889" rIns="95777" bIns="47889" rtlCol="0">
            <a:spAutoFit/>
          </a:bodyPr>
          <a:lstStyle/>
          <a:p>
            <a:pPr algn="ctr" defTabSz="1009298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prstClr val="black"/>
                </a:solidFill>
                <a:cs typeface="Arial" pitchFamily="34" charset="0"/>
              </a:rPr>
              <a:t>Paul Markowitz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5"/>
          <a:srcRect t="29592" b="33673"/>
          <a:stretch/>
        </p:blipFill>
        <p:spPr>
          <a:xfrm>
            <a:off x="6096000" y="3399660"/>
            <a:ext cx="1058718" cy="25409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6"/>
          <a:srcRect t="28666" b="34000"/>
          <a:stretch/>
        </p:blipFill>
        <p:spPr>
          <a:xfrm>
            <a:off x="8184426" y="3395508"/>
            <a:ext cx="702847" cy="262396"/>
          </a:xfrm>
          <a:prstGeom prst="rect">
            <a:avLst/>
          </a:prstGeom>
        </p:spPr>
      </p:pic>
      <p:sp>
        <p:nvSpPr>
          <p:cNvPr id="94" name="TextBox 93"/>
          <p:cNvSpPr txBox="1"/>
          <p:nvPr/>
        </p:nvSpPr>
        <p:spPr>
          <a:xfrm>
            <a:off x="2558040" y="4612351"/>
            <a:ext cx="870961" cy="435268"/>
          </a:xfrm>
          <a:prstGeom prst="rect">
            <a:avLst/>
          </a:prstGeom>
          <a:noFill/>
        </p:spPr>
        <p:txBody>
          <a:bodyPr wrap="square" lIns="95777" tIns="47889" rIns="95777" bIns="47889" rtlCol="0">
            <a:spAutoFit/>
          </a:bodyPr>
          <a:lstStyle/>
          <a:p>
            <a:pPr algn="ctr" defTabSz="1009298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prstClr val="black"/>
                </a:solidFill>
                <a:cs typeface="Arial" pitchFamily="34" charset="0"/>
              </a:rPr>
              <a:t>Marcos Perez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78" t="844" r="9606" b="-667"/>
          <a:stretch/>
        </p:blipFill>
        <p:spPr>
          <a:xfrm>
            <a:off x="9891303" y="455311"/>
            <a:ext cx="673331" cy="822960"/>
          </a:xfrm>
          <a:prstGeom prst="rect">
            <a:avLst/>
          </a:prstGeom>
        </p:spPr>
      </p:pic>
      <p:sp>
        <p:nvSpPr>
          <p:cNvPr id="95" name="TextBox 94"/>
          <p:cNvSpPr txBox="1"/>
          <p:nvPr/>
        </p:nvSpPr>
        <p:spPr>
          <a:xfrm>
            <a:off x="9770767" y="1269255"/>
            <a:ext cx="914400" cy="435268"/>
          </a:xfrm>
          <a:prstGeom prst="rect">
            <a:avLst/>
          </a:prstGeom>
          <a:noFill/>
        </p:spPr>
        <p:txBody>
          <a:bodyPr wrap="square" lIns="95777" tIns="47889" rIns="95777" bIns="47889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err="1">
                <a:solidFill>
                  <a:prstClr val="black"/>
                </a:solidFill>
                <a:cs typeface="Arial" pitchFamily="34" charset="0"/>
              </a:rPr>
              <a:t>Kaz</a:t>
            </a:r>
            <a:r>
              <a:rPr lang="en-US" sz="1100" dirty="0">
                <a:solidFill>
                  <a:prstClr val="black"/>
                </a:solidFill>
                <a:cs typeface="Arial" pitchFamily="34" charset="0"/>
              </a:rPr>
              <a:t>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err="1">
                <a:solidFill>
                  <a:prstClr val="black"/>
                </a:solidFill>
                <a:cs typeface="Arial" pitchFamily="34" charset="0"/>
              </a:rPr>
              <a:t>Gunay</a:t>
            </a:r>
            <a:endParaRPr lang="en-US" sz="1100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45" b="24046"/>
          <a:stretch/>
        </p:blipFill>
        <p:spPr>
          <a:xfrm>
            <a:off x="9753600" y="1761910"/>
            <a:ext cx="948734" cy="29549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00" t="521" r="500" b="4819"/>
          <a:stretch/>
        </p:blipFill>
        <p:spPr>
          <a:xfrm>
            <a:off x="3578361" y="3814159"/>
            <a:ext cx="614156" cy="836726"/>
          </a:xfrm>
          <a:prstGeom prst="rect">
            <a:avLst/>
          </a:prstGeom>
        </p:spPr>
      </p:pic>
      <p:sp>
        <p:nvSpPr>
          <p:cNvPr id="108" name="TextBox 107"/>
          <p:cNvSpPr txBox="1"/>
          <p:nvPr/>
        </p:nvSpPr>
        <p:spPr>
          <a:xfrm>
            <a:off x="3505201" y="4609273"/>
            <a:ext cx="758595" cy="441427"/>
          </a:xfrm>
          <a:prstGeom prst="rect">
            <a:avLst/>
          </a:prstGeom>
          <a:noFill/>
        </p:spPr>
        <p:txBody>
          <a:bodyPr wrap="square" lIns="101881" tIns="50939" rIns="101881" bIns="50939" rtlCol="0">
            <a:spAutoFit/>
          </a:bodyPr>
          <a:lstStyle/>
          <a:p>
            <a:pPr algn="ctr" defTabSz="1009298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 err="1">
                <a:solidFill>
                  <a:prstClr val="black"/>
                </a:solidFill>
                <a:cs typeface="Arial" pitchFamily="34" charset="0"/>
              </a:rPr>
              <a:t>Heiko</a:t>
            </a:r>
            <a:r>
              <a:rPr lang="en-US" sz="1100" dirty="0">
                <a:solidFill>
                  <a:prstClr val="black"/>
                </a:solidFill>
                <a:cs typeface="Arial" pitchFamily="34" charset="0"/>
              </a:rPr>
              <a:t> Schafer</a:t>
            </a:r>
          </a:p>
        </p:txBody>
      </p:sp>
      <p:pic>
        <p:nvPicPr>
          <p:cNvPr id="109" name="Picture 108"/>
          <p:cNvPicPr>
            <a:picLocks noChangeAspect="1"/>
          </p:cNvPicPr>
          <p:nvPr/>
        </p:nvPicPr>
        <p:blipFill>
          <a:blip r:embed="rId5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764" y="5054748"/>
            <a:ext cx="708567" cy="2652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1"/>
          <a:stretch>
            <a:fillRect/>
          </a:stretch>
        </p:blipFill>
        <p:spPr>
          <a:xfrm>
            <a:off x="8839201" y="1767435"/>
            <a:ext cx="914979" cy="2592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2"/>
          <a:srcRect t="23770" b="36885"/>
          <a:stretch/>
        </p:blipFill>
        <p:spPr>
          <a:xfrm>
            <a:off x="4500494" y="5088213"/>
            <a:ext cx="757306" cy="198277"/>
          </a:xfrm>
          <a:prstGeom prst="rect">
            <a:avLst/>
          </a:prstGeom>
        </p:spPr>
      </p:pic>
      <p:sp>
        <p:nvSpPr>
          <p:cNvPr id="115" name="TextBox 114"/>
          <p:cNvSpPr txBox="1"/>
          <p:nvPr/>
        </p:nvSpPr>
        <p:spPr>
          <a:xfrm>
            <a:off x="1607476" y="4606831"/>
            <a:ext cx="787547" cy="446308"/>
          </a:xfrm>
          <a:prstGeom prst="rect">
            <a:avLst/>
          </a:prstGeom>
          <a:noFill/>
        </p:spPr>
        <p:txBody>
          <a:bodyPr wrap="square" lIns="106714" tIns="53356" rIns="106714" bIns="53356" rtlCol="0">
            <a:spAutoFit/>
          </a:bodyPr>
          <a:lstStyle/>
          <a:p>
            <a:pPr algn="ctr" defTabSz="1009298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prstClr val="black"/>
                </a:solidFill>
                <a:cs typeface="Arial" pitchFamily="34" charset="0"/>
              </a:rPr>
              <a:t>Julie </a:t>
            </a:r>
            <a:r>
              <a:rPr lang="en-US" sz="1100" dirty="0" err="1">
                <a:solidFill>
                  <a:prstClr val="black"/>
                </a:solidFill>
                <a:cs typeface="Arial" pitchFamily="34" charset="0"/>
              </a:rPr>
              <a:t>Norvaisas</a:t>
            </a:r>
            <a:endParaRPr lang="en-US" sz="1100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3"/>
          <a:stretch>
            <a:fillRect/>
          </a:stretch>
        </p:blipFill>
        <p:spPr>
          <a:xfrm>
            <a:off x="1604563" y="5079916"/>
            <a:ext cx="793370" cy="214871"/>
          </a:xfrm>
          <a:prstGeom prst="rect">
            <a:avLst/>
          </a:prstGeom>
        </p:spPr>
      </p:pic>
      <p:sp>
        <p:nvSpPr>
          <p:cNvPr id="18" name="AutoShape 2" descr="Image result for LinkedIN"/>
          <p:cNvSpPr>
            <a:spLocks noChangeAspect="1" noChangeArrowheads="1"/>
          </p:cNvSpPr>
          <p:nvPr/>
        </p:nvSpPr>
        <p:spPr bwMode="auto">
          <a:xfrm>
            <a:off x="1679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3331216" y="2944702"/>
            <a:ext cx="859784" cy="435268"/>
          </a:xfrm>
          <a:prstGeom prst="rect">
            <a:avLst/>
          </a:prstGeom>
          <a:noFill/>
        </p:spPr>
        <p:txBody>
          <a:bodyPr wrap="square" lIns="95777" tIns="47889" rIns="95777" bIns="47889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prstClr val="black"/>
                </a:solidFill>
                <a:cs typeface="Arial" pitchFamily="34" charset="0"/>
              </a:rPr>
              <a:t>Brian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prstClr val="black"/>
                </a:solidFill>
                <a:cs typeface="Arial" pitchFamily="34" charset="0"/>
              </a:rPr>
              <a:t>Hart</a:t>
            </a: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>
          <a:blip r:embed="rId5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175" y="3810001"/>
            <a:ext cx="688320" cy="845045"/>
          </a:xfrm>
          <a:prstGeom prst="rect">
            <a:avLst/>
          </a:prstGeom>
        </p:spPr>
      </p:pic>
      <p:sp>
        <p:nvSpPr>
          <p:cNvPr id="123" name="TextBox 122"/>
          <p:cNvSpPr txBox="1"/>
          <p:nvPr/>
        </p:nvSpPr>
        <p:spPr>
          <a:xfrm>
            <a:off x="4291636" y="2944702"/>
            <a:ext cx="796257" cy="435268"/>
          </a:xfrm>
          <a:prstGeom prst="rect">
            <a:avLst/>
          </a:prstGeom>
          <a:noFill/>
        </p:spPr>
        <p:txBody>
          <a:bodyPr wrap="square" lIns="95777" tIns="47889" rIns="95777" bIns="47889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prstClr val="black"/>
                </a:solidFill>
                <a:cs typeface="Arial" pitchFamily="34" charset="0"/>
              </a:rPr>
              <a:t>Jackie </a:t>
            </a:r>
            <a:r>
              <a:rPr lang="en-US" sz="1100" dirty="0" err="1">
                <a:solidFill>
                  <a:prstClr val="black"/>
                </a:solidFill>
                <a:cs typeface="Arial" pitchFamily="34" charset="0"/>
              </a:rPr>
              <a:t>Hillback</a:t>
            </a:r>
            <a:endParaRPr lang="en-US" sz="1100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5"/>
          <a:stretch>
            <a:fillRect/>
          </a:stretch>
        </p:blipFill>
        <p:spPr>
          <a:xfrm>
            <a:off x="4197926" y="3440636"/>
            <a:ext cx="983674" cy="17214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6"/>
          <a:stretch>
            <a:fillRect/>
          </a:stretch>
        </p:blipFill>
        <p:spPr>
          <a:xfrm>
            <a:off x="8382000" y="5016822"/>
            <a:ext cx="785812" cy="34105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7"/>
          <a:srcRect l="12799"/>
          <a:stretch/>
        </p:blipFill>
        <p:spPr>
          <a:xfrm>
            <a:off x="1662003" y="455311"/>
            <a:ext cx="718367" cy="823808"/>
          </a:xfrm>
          <a:prstGeom prst="rect">
            <a:avLst/>
          </a:prstGeom>
        </p:spPr>
      </p:pic>
      <p:sp>
        <p:nvSpPr>
          <p:cNvPr id="98" name="TextBox 97"/>
          <p:cNvSpPr txBox="1"/>
          <p:nvPr/>
        </p:nvSpPr>
        <p:spPr>
          <a:xfrm>
            <a:off x="1563985" y="1253580"/>
            <a:ext cx="914400" cy="441427"/>
          </a:xfrm>
          <a:prstGeom prst="rect">
            <a:avLst/>
          </a:prstGeom>
          <a:noFill/>
        </p:spPr>
        <p:txBody>
          <a:bodyPr wrap="square" lIns="101881" tIns="50939" rIns="101881" bIns="50939" rtlCol="0">
            <a:spAutoFit/>
          </a:bodyPr>
          <a:lstStyle/>
          <a:p>
            <a:pPr algn="ctr" defTabSz="1009298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prstClr val="black"/>
                </a:solidFill>
                <a:cs typeface="Arial" pitchFamily="34" charset="0"/>
              </a:rPr>
              <a:t>Joseph </a:t>
            </a:r>
            <a:r>
              <a:rPr lang="en-US" sz="1100" dirty="0" err="1">
                <a:solidFill>
                  <a:prstClr val="black"/>
                </a:solidFill>
                <a:cs typeface="Arial" pitchFamily="34" charset="0"/>
              </a:rPr>
              <a:t>Bagby</a:t>
            </a:r>
            <a:endParaRPr lang="en-US" sz="1100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58"/>
          <a:srcRect t="40000" b="40000"/>
          <a:stretch/>
        </p:blipFill>
        <p:spPr>
          <a:xfrm>
            <a:off x="1476170" y="1788054"/>
            <a:ext cx="1090030" cy="218006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9"/>
          <a:stretch>
            <a:fillRect/>
          </a:stretch>
        </p:blipFill>
        <p:spPr>
          <a:xfrm>
            <a:off x="7315778" y="1669035"/>
            <a:ext cx="456044" cy="45604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60"/>
          <a:srcRect l="10059" r="7624"/>
          <a:stretch/>
        </p:blipFill>
        <p:spPr>
          <a:xfrm>
            <a:off x="7205077" y="455311"/>
            <a:ext cx="677449" cy="822960"/>
          </a:xfrm>
          <a:prstGeom prst="rect">
            <a:avLst/>
          </a:prstGeom>
        </p:spPr>
      </p:pic>
      <p:sp>
        <p:nvSpPr>
          <p:cNvPr id="104" name="TextBox 103"/>
          <p:cNvSpPr txBox="1"/>
          <p:nvPr/>
        </p:nvSpPr>
        <p:spPr>
          <a:xfrm>
            <a:off x="7086600" y="1253580"/>
            <a:ext cx="914400" cy="441427"/>
          </a:xfrm>
          <a:prstGeom prst="rect">
            <a:avLst/>
          </a:prstGeom>
          <a:noFill/>
        </p:spPr>
        <p:txBody>
          <a:bodyPr wrap="square" lIns="101881" tIns="50939" rIns="101881" bIns="50939" rtlCol="0">
            <a:spAutoFit/>
          </a:bodyPr>
          <a:lstStyle/>
          <a:p>
            <a:pPr algn="ctr" defTabSz="1009298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prstClr val="black"/>
                </a:solidFill>
                <a:cs typeface="Arial" pitchFamily="34" charset="0"/>
              </a:rPr>
              <a:t>Joanne </a:t>
            </a:r>
            <a:r>
              <a:rPr lang="en-US" sz="1100" dirty="0" err="1">
                <a:solidFill>
                  <a:prstClr val="black"/>
                </a:solidFill>
                <a:cs typeface="Arial" pitchFamily="34" charset="0"/>
              </a:rPr>
              <a:t>Crudele</a:t>
            </a:r>
            <a:endParaRPr lang="en-US" sz="1100" dirty="0">
              <a:solidFill>
                <a:prstClr val="black"/>
              </a:solidFill>
              <a:cs typeface="Arial" pitchFamily="34" charset="0"/>
            </a:endParaRPr>
          </a:p>
        </p:txBody>
      </p:sp>
      <p:pic>
        <p:nvPicPr>
          <p:cNvPr id="112" name="Picture 111"/>
          <p:cNvPicPr>
            <a:picLocks noChangeAspect="1"/>
          </p:cNvPicPr>
          <p:nvPr/>
        </p:nvPicPr>
        <p:blipFill rotWithShape="1">
          <a:blip r:embed="rId6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04" t="2954" r="2156"/>
          <a:stretch/>
        </p:blipFill>
        <p:spPr>
          <a:xfrm rot="10800000" flipV="1">
            <a:off x="5384846" y="455311"/>
            <a:ext cx="533399" cy="822960"/>
          </a:xfrm>
          <a:prstGeom prst="rect">
            <a:avLst/>
          </a:prstGeom>
        </p:spPr>
      </p:pic>
      <p:sp>
        <p:nvSpPr>
          <p:cNvPr id="120" name="TextBox 119"/>
          <p:cNvSpPr txBox="1"/>
          <p:nvPr/>
        </p:nvSpPr>
        <p:spPr>
          <a:xfrm>
            <a:off x="5181600" y="1253580"/>
            <a:ext cx="939888" cy="441427"/>
          </a:xfrm>
          <a:prstGeom prst="rect">
            <a:avLst/>
          </a:prstGeom>
          <a:noFill/>
        </p:spPr>
        <p:txBody>
          <a:bodyPr wrap="square" lIns="101881" tIns="50939" rIns="101881" bIns="50939" rtlCol="0">
            <a:spAutoFit/>
          </a:bodyPr>
          <a:lstStyle/>
          <a:p>
            <a:pPr algn="ctr" defTabSz="1009298" fontAlgn="base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solidFill>
                  <a:prstClr val="black"/>
                </a:solidFill>
                <a:cs typeface="Arial" pitchFamily="34" charset="0"/>
              </a:rPr>
              <a:t>John Copeland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2"/>
          <a:stretch>
            <a:fillRect/>
          </a:stretch>
        </p:blipFill>
        <p:spPr>
          <a:xfrm>
            <a:off x="5290229" y="1763402"/>
            <a:ext cx="722630" cy="26731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63"/>
          <a:srcRect l="10922" r="15004"/>
          <a:stretch/>
        </p:blipFill>
        <p:spPr>
          <a:xfrm>
            <a:off x="2672051" y="455311"/>
            <a:ext cx="609600" cy="82296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64"/>
          <a:srcRect r="10242"/>
          <a:stretch/>
        </p:blipFill>
        <p:spPr>
          <a:xfrm>
            <a:off x="6256024" y="2149811"/>
            <a:ext cx="738673" cy="822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842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365" t="6529" r="10086" b="5288"/>
          <a:stretch/>
        </p:blipFill>
        <p:spPr>
          <a:xfrm>
            <a:off x="-6028" y="0"/>
            <a:ext cx="12198028" cy="7069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11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8344" y="-1925"/>
            <a:ext cx="4314752" cy="6859925"/>
            <a:chOff x="8344" y="-1925"/>
            <a:chExt cx="4314752" cy="6859925"/>
          </a:xfrm>
        </p:grpSpPr>
        <p:sp>
          <p:nvSpPr>
            <p:cNvPr id="18" name="Bevel 17"/>
            <p:cNvSpPr/>
            <p:nvPr/>
          </p:nvSpPr>
          <p:spPr>
            <a:xfrm>
              <a:off x="8344" y="-1925"/>
              <a:ext cx="4314752" cy="6859925"/>
            </a:xfrm>
            <a:prstGeom prst="bevel">
              <a:avLst>
                <a:gd name="adj" fmla="val 6185"/>
              </a:avLst>
            </a:prstGeom>
            <a:solidFill>
              <a:schemeClr val="accent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76397" y="275721"/>
              <a:ext cx="3805039" cy="631683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Bevel 13"/>
          <p:cNvSpPr/>
          <p:nvPr/>
        </p:nvSpPr>
        <p:spPr>
          <a:xfrm>
            <a:off x="4334933" y="-1925"/>
            <a:ext cx="7857067" cy="6859925"/>
          </a:xfrm>
          <a:prstGeom prst="bevel">
            <a:avLst>
              <a:gd name="adj" fmla="val 4615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3850096" y="275721"/>
            <a:ext cx="8088408" cy="62925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47"/>
          <a:stretch/>
        </p:blipFill>
        <p:spPr>
          <a:xfrm>
            <a:off x="4505571" y="1845192"/>
            <a:ext cx="2387600" cy="34376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87" b="15861"/>
          <a:stretch/>
        </p:blipFill>
        <p:spPr>
          <a:xfrm>
            <a:off x="6982720" y="1845192"/>
            <a:ext cx="2384071" cy="34203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6" t="6929" r="7098" b="13770"/>
          <a:stretch/>
        </p:blipFill>
        <p:spPr>
          <a:xfrm>
            <a:off x="9495689" y="1845192"/>
            <a:ext cx="2338762" cy="3412608"/>
          </a:xfrm>
          <a:prstGeom prst="rect">
            <a:avLst/>
          </a:prstGeom>
        </p:spPr>
      </p:pic>
      <p:pic>
        <p:nvPicPr>
          <p:cNvPr id="9" name="Picture 2"/>
          <p:cNvPicPr>
            <a:picLocks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9" r="1405"/>
          <a:stretch/>
        </p:blipFill>
        <p:spPr bwMode="auto">
          <a:xfrm>
            <a:off x="701689" y="1767019"/>
            <a:ext cx="2894911" cy="3515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3295" y="353895"/>
            <a:ext cx="2170433" cy="141312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76397" y="5282876"/>
            <a:ext cx="610747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Stacey Symonds, Senior Director</a:t>
            </a:r>
          </a:p>
          <a:p>
            <a:r>
              <a:rPr lang="en-US" sz="2000" dirty="0" smtClean="0"/>
              <a:t>Customer Experience &amp; Insights</a:t>
            </a:r>
          </a:p>
          <a:p>
            <a:r>
              <a:rPr lang="en-US" sz="2000" dirty="0" smtClean="0"/>
              <a:t>Orbitz &amp; </a:t>
            </a:r>
            <a:r>
              <a:rPr lang="en-US" sz="2000" dirty="0" err="1" smtClean="0"/>
              <a:t>CheapTicket</a:t>
            </a:r>
            <a:r>
              <a:rPr lang="en-US" sz="2000" dirty="0" smtClean="0"/>
              <a:t>/Expedia Inc.</a:t>
            </a:r>
            <a:br>
              <a:rPr lang="en-US" sz="2000" dirty="0" smtClean="0"/>
            </a:br>
            <a:r>
              <a:rPr lang="en-US" sz="2000" dirty="0" smtClean="0"/>
              <a:t>External Advisory Board, A.C. Nielsen Center</a:t>
            </a:r>
          </a:p>
          <a:p>
            <a:endParaRPr lang="en-US" sz="2000" dirty="0"/>
          </a:p>
        </p:txBody>
      </p:sp>
      <p:sp>
        <p:nvSpPr>
          <p:cNvPr id="21" name="Rectangle 20"/>
          <p:cNvSpPr/>
          <p:nvPr/>
        </p:nvSpPr>
        <p:spPr>
          <a:xfrm>
            <a:off x="6967726" y="5241955"/>
            <a:ext cx="23990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Agnes </a:t>
            </a:r>
            <a:r>
              <a:rPr lang="en-US" sz="2000" dirty="0" err="1" smtClean="0"/>
              <a:t>Traye</a:t>
            </a:r>
            <a:endParaRPr lang="en-US" sz="2000" dirty="0" smtClean="0"/>
          </a:p>
          <a:p>
            <a:r>
              <a:rPr lang="en-US" sz="2000" dirty="0" smtClean="0"/>
              <a:t>MBA Class of 2017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546259" y="5241958"/>
            <a:ext cx="239906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Chris Cohen</a:t>
            </a:r>
          </a:p>
          <a:p>
            <a:r>
              <a:rPr lang="en-US" sz="2000" dirty="0" smtClean="0"/>
              <a:t>MBA Class of 2017</a:t>
            </a:r>
          </a:p>
        </p:txBody>
      </p:sp>
      <p:sp>
        <p:nvSpPr>
          <p:cNvPr id="23" name="Rectangle 22"/>
          <p:cNvSpPr/>
          <p:nvPr/>
        </p:nvSpPr>
        <p:spPr>
          <a:xfrm>
            <a:off x="9407473" y="5241955"/>
            <a:ext cx="258132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/>
              <a:t>Kristin Branch, Director</a:t>
            </a:r>
          </a:p>
          <a:p>
            <a:r>
              <a:rPr lang="en-US" sz="2000" dirty="0" smtClean="0"/>
              <a:t>A.C. Nielsen Center</a:t>
            </a:r>
          </a:p>
          <a:p>
            <a:r>
              <a:rPr lang="en-US" sz="2000" dirty="0" smtClean="0"/>
              <a:t>Wisconsin School of Business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866" y="577645"/>
            <a:ext cx="2467708" cy="4828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258" y="1123581"/>
            <a:ext cx="2773530" cy="47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4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2" y="0"/>
            <a:ext cx="11449319" cy="99684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UW’s A.C. Nielsen Center Alumni Employers</a:t>
            </a: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pic>
        <p:nvPicPr>
          <p:cNvPr id="6" name="Picture 3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6342" y="1906771"/>
            <a:ext cx="17526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6" descr="C:\Users\kbranch\AppData\Local\Microsoft\Windows\Temporary Internet Files\Content.Outlook\30L8834U\Wrigley Logo Blue letter with subsidiary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0101" y="5112244"/>
            <a:ext cx="1935163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16716" y="2328308"/>
            <a:ext cx="1225550" cy="919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7" descr="http://tbn0.google.com/images?q=tbn:ezGFvtlD8VnXlM:http://www.trendco-vick.com/images/customers/p%26g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52390" y="1572312"/>
            <a:ext cx="110490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3"/>
          <p:cNvPicPr>
            <a:picLocks noChangeAspect="1" noChangeArrowheads="1"/>
          </p:cNvPicPr>
          <p:nvPr/>
        </p:nvPicPr>
        <p:blipFill>
          <a:blip r:embed="rId8" cstate="print"/>
          <a:srcRect l="22656" t="27084" r="57813" b="66666"/>
          <a:stretch>
            <a:fillRect/>
          </a:stretch>
        </p:blipFill>
        <p:spPr bwMode="auto">
          <a:xfrm>
            <a:off x="263123" y="2802281"/>
            <a:ext cx="1908175" cy="457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3" name="Picture 10" descr="GCatalysts_small_logo.jpg                                      00060AD3Macintosh HD                   ABA78158: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27710" y="4074867"/>
            <a:ext cx="943124" cy="804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38" descr="http://www.burke.com/images/logo_bevel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173869" y="880260"/>
            <a:ext cx="118586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312757" y="5267801"/>
            <a:ext cx="1600200" cy="95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725327" y="4327297"/>
            <a:ext cx="120967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6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264504" y="2011256"/>
            <a:ext cx="1362075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504853" y="4292493"/>
            <a:ext cx="942975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7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0180465" y="5409354"/>
            <a:ext cx="1882622" cy="1133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" name="Picture 20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263123" y="1036665"/>
            <a:ext cx="1450975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1093674" y="3019447"/>
            <a:ext cx="97155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9447191" y="2895657"/>
            <a:ext cx="1333500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727287" y="3392218"/>
            <a:ext cx="2259914" cy="516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6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8171645" y="3363973"/>
            <a:ext cx="106637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10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7778729" y="931965"/>
            <a:ext cx="971550" cy="944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17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619397" y="2062310"/>
            <a:ext cx="13335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4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4757262" y="5039220"/>
            <a:ext cx="1219200" cy="976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59" y="4585103"/>
            <a:ext cx="1128713" cy="566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3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7469" y="4410551"/>
            <a:ext cx="1143000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9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9875816" y="3724524"/>
            <a:ext cx="180975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2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9273" y="2315728"/>
            <a:ext cx="1534067" cy="416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45" b="24046"/>
          <a:stretch/>
        </p:blipFill>
        <p:spPr>
          <a:xfrm>
            <a:off x="3642966" y="1224161"/>
            <a:ext cx="1564595" cy="487306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68" y="5341196"/>
            <a:ext cx="1606554" cy="601311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5094803" y="2802281"/>
            <a:ext cx="1508930" cy="42753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4488390" y="4209638"/>
            <a:ext cx="2428326" cy="42495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8697810" y="6046516"/>
            <a:ext cx="1295914" cy="56244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33"/>
          <a:srcRect t="40000" b="40000"/>
          <a:stretch/>
        </p:blipFill>
        <p:spPr>
          <a:xfrm>
            <a:off x="2228903" y="2333011"/>
            <a:ext cx="1797615" cy="35952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7924" y="3514691"/>
            <a:ext cx="1131562" cy="49936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3557290" y="2909454"/>
            <a:ext cx="1187114" cy="439129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2146285" y="4051964"/>
            <a:ext cx="662525" cy="827332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>
          <a:xfrm>
            <a:off x="5502911" y="1476362"/>
            <a:ext cx="692713" cy="692713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38"/>
          <a:stretch>
            <a:fillRect/>
          </a:stretch>
        </p:blipFill>
        <p:spPr>
          <a:xfrm>
            <a:off x="192972" y="3493229"/>
            <a:ext cx="1586671" cy="58163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2010304" y="3370050"/>
            <a:ext cx="1370609" cy="544612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40"/>
          <a:stretch>
            <a:fillRect/>
          </a:stretch>
        </p:blipFill>
        <p:spPr>
          <a:xfrm>
            <a:off x="6591316" y="1277205"/>
            <a:ext cx="825213" cy="825213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41"/>
          <a:stretch>
            <a:fillRect/>
          </a:stretch>
        </p:blipFill>
        <p:spPr>
          <a:xfrm>
            <a:off x="865085" y="5494066"/>
            <a:ext cx="1438275" cy="110490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8976340" y="970176"/>
            <a:ext cx="1957863" cy="659384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2766800" y="6046516"/>
            <a:ext cx="1928821" cy="807694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44"/>
          <a:stretch>
            <a:fillRect/>
          </a:stretch>
        </p:blipFill>
        <p:spPr>
          <a:xfrm>
            <a:off x="5474099" y="6095087"/>
            <a:ext cx="710551" cy="710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49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8200" y="171694"/>
            <a:ext cx="10515600" cy="1325563"/>
          </a:xfrm>
        </p:spPr>
        <p:txBody>
          <a:bodyPr/>
          <a:lstStyle/>
          <a:p>
            <a:r>
              <a:rPr lang="en-US" dirty="0" smtClean="0"/>
              <a:t>As of September 2015, Orbitz is now part of the Expedia Inc. family of travel brands</a:t>
            </a:r>
            <a:endParaRPr lang="en-US" dirty="0"/>
          </a:p>
        </p:txBody>
      </p:sp>
      <p:sp>
        <p:nvSpPr>
          <p:cNvPr id="40" name="Rectangle 39"/>
          <p:cNvSpPr/>
          <p:nvPr/>
        </p:nvSpPr>
        <p:spPr>
          <a:xfrm>
            <a:off x="4906108" y="4448908"/>
            <a:ext cx="1723292" cy="5275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3260" y="1497257"/>
            <a:ext cx="7645480" cy="516544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9040" y="5490796"/>
            <a:ext cx="1409700" cy="40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89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7962" y="4676582"/>
            <a:ext cx="2466975" cy="1847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Orbitz adds unique value and expertise to the Expedia Inc. family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307" y="2177413"/>
            <a:ext cx="3639653" cy="71210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077" y="2177413"/>
            <a:ext cx="4233705" cy="7290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22610" t="30434" r="18600" b="18896"/>
          <a:stretch/>
        </p:blipFill>
        <p:spPr>
          <a:xfrm>
            <a:off x="351692" y="3359047"/>
            <a:ext cx="4220308" cy="195977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22100" y="3102585"/>
            <a:ext cx="3020417" cy="200995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/>
          <a:srcRect l="44515" b="77337"/>
          <a:stretch/>
        </p:blipFill>
        <p:spPr>
          <a:xfrm>
            <a:off x="1019907" y="5112535"/>
            <a:ext cx="5279840" cy="12135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184" y="3007572"/>
            <a:ext cx="1943563" cy="1295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694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Bevel 3"/>
          <p:cNvSpPr/>
          <p:nvPr/>
        </p:nvSpPr>
        <p:spPr>
          <a:xfrm>
            <a:off x="1" y="-1925"/>
            <a:ext cx="12192000" cy="6859925"/>
          </a:xfrm>
          <a:prstGeom prst="bevel">
            <a:avLst>
              <a:gd name="adj" fmla="val 4615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47042" y="353895"/>
            <a:ext cx="11514399" cy="622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0783" y="633384"/>
            <a:ext cx="2170433" cy="14131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8" b="-1"/>
          <a:stretch/>
        </p:blipFill>
        <p:spPr>
          <a:xfrm>
            <a:off x="8448541" y="4291437"/>
            <a:ext cx="3368129" cy="218749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639" y="481872"/>
            <a:ext cx="3766001" cy="4304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9594" y="414359"/>
            <a:ext cx="4440898" cy="168572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996" y="3800368"/>
            <a:ext cx="3975296" cy="265019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10783" y="2235025"/>
            <a:ext cx="3911689" cy="3130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975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1" y="0"/>
            <a:ext cx="10019764" cy="99684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UW’s A.C. Nielsen Center </a:t>
            </a: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171531" y="1604441"/>
            <a:ext cx="8164947" cy="5253559"/>
          </a:xfrm>
        </p:spPr>
        <p:txBody>
          <a:bodyPr>
            <a:noAutofit/>
          </a:bodyPr>
          <a:lstStyle/>
          <a:p>
            <a:pPr lvl="0">
              <a:lnSpc>
                <a:spcPct val="100000"/>
              </a:lnSpc>
              <a:buClr>
                <a:prstClr val="black"/>
              </a:buClr>
              <a:buSzPct val="75000"/>
            </a:pPr>
            <a:r>
              <a:rPr lang="en-US" dirty="0">
                <a:solidFill>
                  <a:prstClr val="black"/>
                </a:solidFill>
              </a:rPr>
              <a:t>The</a:t>
            </a:r>
            <a:r>
              <a:rPr lang="en-US" dirty="0">
                <a:solidFill>
                  <a:srgbClr val="0033CC"/>
                </a:solidFill>
              </a:rPr>
              <a:t> 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premier Marketing Research MBA </a:t>
            </a:r>
            <a:r>
              <a:rPr lang="en-US" dirty="0">
                <a:solidFill>
                  <a:prstClr val="black"/>
                </a:solidFill>
              </a:rPr>
              <a:t>program</a:t>
            </a:r>
          </a:p>
          <a:p>
            <a:pPr marL="800100" lvl="1" indent="-342900">
              <a:lnSpc>
                <a:spcPct val="100000"/>
              </a:lnSpc>
              <a:buClr>
                <a:prstClr val="black"/>
              </a:buClr>
              <a:buSzPct val="75000"/>
            </a:pPr>
            <a:r>
              <a:rPr lang="en-US" dirty="0" smtClean="0">
                <a:solidFill>
                  <a:prstClr val="black"/>
                </a:solidFill>
              </a:rPr>
              <a:t>MBA breadth, masters leve</a:t>
            </a:r>
            <a:r>
              <a:rPr lang="en-US" dirty="0" smtClean="0">
                <a:solidFill>
                  <a:prstClr val="black"/>
                </a:solidFill>
              </a:rPr>
              <a:t>l depth in Marketing Research</a:t>
            </a:r>
            <a:endParaRPr lang="en-US" dirty="0">
              <a:solidFill>
                <a:prstClr val="black"/>
              </a:solidFill>
            </a:endParaRPr>
          </a:p>
          <a:p>
            <a:pPr marL="1257300" lvl="2" indent="-342900">
              <a:lnSpc>
                <a:spcPct val="100000"/>
              </a:lnSpc>
              <a:buClr>
                <a:prstClr val="black"/>
              </a:buClr>
              <a:buSzPct val="75000"/>
            </a:pPr>
            <a:r>
              <a:rPr lang="en-US" sz="2400" dirty="0" smtClean="0">
                <a:solidFill>
                  <a:prstClr val="black"/>
                </a:solidFill>
              </a:rPr>
              <a:t>Focus on using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insights </a:t>
            </a:r>
            <a:r>
              <a:rPr lang="en-US" sz="2400" dirty="0">
                <a:solidFill>
                  <a:prstClr val="black"/>
                </a:solidFill>
              </a:rPr>
              <a:t>to impact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marketing</a:t>
            </a:r>
            <a:r>
              <a:rPr lang="en-US" sz="2400" dirty="0">
                <a:solidFill>
                  <a:srgbClr val="92D050"/>
                </a:solidFill>
              </a:rPr>
              <a:t>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strategy</a:t>
            </a:r>
          </a:p>
          <a:p>
            <a:pPr marL="800100" lvl="1" indent="-342900">
              <a:lnSpc>
                <a:spcPct val="100000"/>
              </a:lnSpc>
              <a:buClr>
                <a:prstClr val="black"/>
              </a:buClr>
              <a:buSzPct val="75000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Applied</a:t>
            </a:r>
            <a:r>
              <a:rPr lang="en-US" dirty="0">
                <a:solidFill>
                  <a:srgbClr val="92D050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learning experiences</a:t>
            </a:r>
          </a:p>
          <a:p>
            <a:pPr marL="1257300" lvl="2" indent="-342900">
              <a:lnSpc>
                <a:spcPct val="100000"/>
              </a:lnSpc>
              <a:buClr>
                <a:prstClr val="black"/>
              </a:buClr>
              <a:buSzPct val="75000"/>
            </a:pPr>
            <a:r>
              <a:rPr lang="en-US" sz="2400" dirty="0" smtClean="0">
                <a:solidFill>
                  <a:prstClr val="black"/>
                </a:solidFill>
              </a:rPr>
              <a:t>Gues</a:t>
            </a:r>
            <a:r>
              <a:rPr lang="en-US" sz="2400" dirty="0" smtClean="0">
                <a:solidFill>
                  <a:prstClr val="black"/>
                </a:solidFill>
              </a:rPr>
              <a:t>t speakers, case studies</a:t>
            </a:r>
            <a:r>
              <a:rPr lang="en-US" sz="2200" dirty="0" smtClean="0">
                <a:solidFill>
                  <a:prstClr val="black"/>
                </a:solidFill>
              </a:rPr>
              <a:t> </a:t>
            </a:r>
            <a:r>
              <a:rPr lang="en-US" sz="2200" dirty="0">
                <a:solidFill>
                  <a:prstClr val="black"/>
                </a:solidFill>
              </a:rPr>
              <a:t>&amp; field trips</a:t>
            </a:r>
          </a:p>
          <a:p>
            <a:pPr marL="1257300" lvl="2" indent="-342900">
              <a:lnSpc>
                <a:spcPct val="100000"/>
              </a:lnSpc>
              <a:buClr>
                <a:prstClr val="black"/>
              </a:buClr>
              <a:buSzPct val="75000"/>
            </a:pPr>
            <a:r>
              <a:rPr lang="en-US" sz="2400" dirty="0" smtClean="0">
                <a:solidFill>
                  <a:prstClr val="black"/>
                </a:solidFill>
              </a:rPr>
              <a:t>Consumer Insights Consulting </a:t>
            </a:r>
            <a:r>
              <a:rPr lang="en-US" sz="2400" dirty="0" smtClean="0">
                <a:solidFill>
                  <a:prstClr val="black"/>
                </a:solidFill>
              </a:rPr>
              <a:t>Practicum class </a:t>
            </a:r>
            <a:endParaRPr lang="en-US" sz="2400" dirty="0" smtClean="0">
              <a:solidFill>
                <a:prstClr val="black"/>
              </a:solidFill>
            </a:endParaRPr>
          </a:p>
          <a:p>
            <a:pPr marL="800100" lvl="1" indent="-342900">
              <a:lnSpc>
                <a:spcPct val="100000"/>
              </a:lnSpc>
              <a:buClr>
                <a:prstClr val="black"/>
              </a:buClr>
              <a:buSzPct val="75000"/>
            </a:pPr>
            <a:r>
              <a:rPr lang="en-US" dirty="0" smtClean="0">
                <a:solidFill>
                  <a:prstClr val="black"/>
                </a:solidFill>
              </a:rPr>
              <a:t>Connected </a:t>
            </a:r>
            <a:r>
              <a:rPr lang="en-US" dirty="0">
                <a:solidFill>
                  <a:prstClr val="black"/>
                </a:solidFill>
              </a:rPr>
              <a:t>with </a:t>
            </a:r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industry</a:t>
            </a:r>
            <a:endParaRPr lang="en-US" dirty="0">
              <a:solidFill>
                <a:schemeClr val="accent6">
                  <a:lumMod val="75000"/>
                </a:schemeClr>
              </a:solidFill>
            </a:endParaRPr>
          </a:p>
          <a:p>
            <a:pPr marL="1257300" lvl="2" indent="-342900">
              <a:lnSpc>
                <a:spcPct val="100000"/>
              </a:lnSpc>
              <a:buClr>
                <a:prstClr val="black"/>
              </a:buClr>
              <a:buSzPct val="75000"/>
            </a:pPr>
            <a:r>
              <a:rPr lang="en-US" sz="2400" dirty="0">
                <a:solidFill>
                  <a:prstClr val="black"/>
                </a:solidFill>
              </a:rPr>
              <a:t>EAB,  </a:t>
            </a:r>
            <a:r>
              <a:rPr lang="en-US" sz="2400" dirty="0" smtClean="0">
                <a:solidFill>
                  <a:prstClr val="black"/>
                </a:solidFill>
              </a:rPr>
              <a:t>alumni </a:t>
            </a:r>
            <a:r>
              <a:rPr lang="en-US" sz="2400" dirty="0">
                <a:solidFill>
                  <a:prstClr val="black"/>
                </a:solidFill>
              </a:rPr>
              <a:t>&amp; </a:t>
            </a:r>
            <a:r>
              <a:rPr lang="en-US" sz="2400" dirty="0" smtClean="0">
                <a:solidFill>
                  <a:prstClr val="black"/>
                </a:solidFill>
              </a:rPr>
              <a:t>industry friends</a:t>
            </a:r>
            <a:endParaRPr lang="en-US" sz="2400" dirty="0">
              <a:solidFill>
                <a:prstClr val="black"/>
              </a:solidFill>
            </a:endParaRPr>
          </a:p>
          <a:p>
            <a:pPr marL="800100" lvl="1" indent="-342900">
              <a:lnSpc>
                <a:spcPct val="100000"/>
              </a:lnSpc>
              <a:buClr>
                <a:prstClr val="black"/>
              </a:buClr>
              <a:buSzPct val="75000"/>
            </a:pPr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Supported</a:t>
            </a:r>
            <a:r>
              <a:rPr lang="en-US" dirty="0">
                <a:solidFill>
                  <a:srgbClr val="92D050"/>
                </a:solidFill>
              </a:rPr>
              <a:t> </a:t>
            </a:r>
            <a:r>
              <a:rPr lang="en-US" dirty="0">
                <a:solidFill>
                  <a:prstClr val="black"/>
                </a:solidFill>
              </a:rPr>
              <a:t>by Center staff</a:t>
            </a:r>
          </a:p>
          <a:p>
            <a:pPr marL="1257300" lvl="2" indent="-342900">
              <a:lnSpc>
                <a:spcPct val="100000"/>
              </a:lnSpc>
              <a:buClr>
                <a:prstClr val="black"/>
              </a:buClr>
              <a:buSzPct val="75000"/>
            </a:pPr>
            <a:r>
              <a:rPr lang="en-US" sz="2400" dirty="0">
                <a:solidFill>
                  <a:prstClr val="black"/>
                </a:solidFill>
              </a:rPr>
              <a:t>Individualized career coaching </a:t>
            </a:r>
            <a:r>
              <a:rPr lang="en-US" sz="2400" dirty="0" smtClean="0">
                <a:solidFill>
                  <a:prstClr val="black"/>
                </a:solidFill>
              </a:rPr>
              <a:t>&amp; educational experiences</a:t>
            </a:r>
            <a:endParaRPr lang="en-US" sz="2400" dirty="0">
              <a:solidFill>
                <a:prstClr val="black"/>
              </a:solidFill>
            </a:endParaRPr>
          </a:p>
          <a:p>
            <a:pPr marL="0" indent="0">
              <a:buNone/>
            </a:pPr>
            <a:endParaRPr lang="en-US"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aphicFrame>
        <p:nvGraphicFramePr>
          <p:cNvPr id="6" name="Content Placeholder 3"/>
          <p:cNvGraphicFramePr>
            <a:graphicFrameLocks/>
          </p:cNvGraphicFramePr>
          <p:nvPr>
            <p:extLst/>
          </p:nvPr>
        </p:nvGraphicFramePr>
        <p:xfrm>
          <a:off x="6903076" y="2760015"/>
          <a:ext cx="5797078" cy="38597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Picture 3" descr="Q:\AC_Nielsen_Center\Nielsen\Images\2012-2013 Pictures\Spring 2013 EAB Meeting\eabm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076" y="0"/>
            <a:ext cx="2189409" cy="1607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Q:\AC_Nielsen_Center\Nielsen\Images\2012-2013 Pictures\Spring 2013 EAB Meeting\Spring 2013 EAB Meeting (123)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739"/>
          <a:stretch/>
        </p:blipFill>
        <p:spPr bwMode="auto">
          <a:xfrm>
            <a:off x="8587095" y="1038232"/>
            <a:ext cx="3492027" cy="1472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laque 1"/>
          <p:cNvSpPr/>
          <p:nvPr/>
        </p:nvSpPr>
        <p:spPr>
          <a:xfrm>
            <a:off x="8886422" y="4121750"/>
            <a:ext cx="1622738" cy="1157130"/>
          </a:xfrm>
          <a:prstGeom prst="plaqu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</a:rPr>
              <a:t>Educating great talent for the industry!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071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795" y="0"/>
            <a:ext cx="1220359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467" y="0"/>
            <a:ext cx="10871200" cy="1325563"/>
          </a:xfrm>
        </p:spPr>
        <p:txBody>
          <a:bodyPr/>
          <a:lstStyle/>
          <a:p>
            <a:r>
              <a:rPr lang="en-US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Orbitz’s monthly future travel intent study</a:t>
            </a:r>
            <a:endParaRPr lang="en-US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96000" y="1051452"/>
            <a:ext cx="5757333" cy="549381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Mobile optimized, recurring 10-question monthly survey</a:t>
            </a:r>
          </a:p>
          <a:p>
            <a:endParaRPr lang="en-US" sz="500" dirty="0" smtClean="0"/>
          </a:p>
          <a:p>
            <a:r>
              <a:rPr lang="en-US" sz="2400" dirty="0" smtClean="0"/>
              <a:t>Sample: 750-1000+ respondents per month</a:t>
            </a:r>
          </a:p>
          <a:p>
            <a:endParaRPr lang="en-US" sz="500" dirty="0" smtClean="0"/>
          </a:p>
          <a:p>
            <a:r>
              <a:rPr lang="en-US" sz="2400" dirty="0" smtClean="0"/>
              <a:t>Topics: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Travel Timing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Destinations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Products (flight, hotel, rental car, etc.)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Budgets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Duration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Changing topical questions</a:t>
            </a:r>
          </a:p>
          <a:p>
            <a:endParaRPr lang="en-US" sz="500" dirty="0" smtClean="0"/>
          </a:p>
          <a:p>
            <a:r>
              <a:rPr lang="en-US" sz="2400" dirty="0" smtClean="0"/>
              <a:t>Ongoing tracking: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Month-to-month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Seasonal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Year-over-year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40231" y="5333217"/>
            <a:ext cx="1185333" cy="14420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4175" y="1491069"/>
            <a:ext cx="2829051" cy="484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47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1" y="0"/>
            <a:ext cx="10480431" cy="109350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Beneficial to all three parties</a:t>
            </a:r>
            <a:endParaRPr lang="en-US" sz="40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5" name="Triangle 4"/>
          <p:cNvSpPr>
            <a:spLocks noChangeAspect="1"/>
          </p:cNvSpPr>
          <p:nvPr/>
        </p:nvSpPr>
        <p:spPr>
          <a:xfrm>
            <a:off x="1969475" y="1503438"/>
            <a:ext cx="7967331" cy="4970082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432818"/>
            <a:ext cx="5845660" cy="142518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2782" y="3534506"/>
            <a:ext cx="3039144" cy="201202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47"/>
          <a:stretch/>
        </p:blipFill>
        <p:spPr>
          <a:xfrm>
            <a:off x="8959737" y="5073449"/>
            <a:ext cx="1223559" cy="176169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66" t="3432" r="9773" b="10038"/>
          <a:stretch/>
        </p:blipFill>
        <p:spPr>
          <a:xfrm>
            <a:off x="10994123" y="5118948"/>
            <a:ext cx="1197877" cy="173905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87" b="15861"/>
          <a:stretch/>
        </p:blipFill>
        <p:spPr>
          <a:xfrm>
            <a:off x="9954702" y="4076387"/>
            <a:ext cx="1221751" cy="17527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84435" y="2694130"/>
            <a:ext cx="1186983" cy="17804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2782" y="1952515"/>
            <a:ext cx="3347796" cy="65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183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1" y="0"/>
            <a:ext cx="10427677" cy="96715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latin typeface="Abadi MT Condensed Extra Bold" charset="0"/>
                <a:ea typeface="Abadi MT Condensed Extra Bold" charset="0"/>
                <a:cs typeface="Abadi MT Condensed Extra Bold" charset="0"/>
              </a:rPr>
              <a:t>Beneficial to all three parties</a:t>
            </a:r>
            <a:endParaRPr lang="en-US" sz="4000" dirty="0">
              <a:latin typeface="Abadi MT Condensed Extra Bold" charset="0"/>
              <a:ea typeface="Abadi MT Condensed Extra Bold" charset="0"/>
              <a:cs typeface="Abadi MT Condensed Extra Bold" charset="0"/>
            </a:endParaRPr>
          </a:p>
        </p:txBody>
      </p:sp>
      <p:sp>
        <p:nvSpPr>
          <p:cNvPr id="5" name="Triangle 4"/>
          <p:cNvSpPr>
            <a:spLocks noChangeAspect="1"/>
          </p:cNvSpPr>
          <p:nvPr/>
        </p:nvSpPr>
        <p:spPr>
          <a:xfrm>
            <a:off x="1690927" y="1128977"/>
            <a:ext cx="8736750" cy="5450052"/>
          </a:xfrm>
          <a:prstGeom prst="triangle">
            <a:avLst/>
          </a:prstGeom>
          <a:solidFill>
            <a:schemeClr val="bg1"/>
          </a:solidFill>
          <a:ln w="28575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68605" y="2325111"/>
            <a:ext cx="11336533" cy="334040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3200" dirty="0" smtClean="0"/>
              <a:t>Orbitz:</a:t>
            </a:r>
          </a:p>
          <a:p>
            <a:pPr marL="800100" lvl="1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Quality </a:t>
            </a:r>
            <a:r>
              <a:rPr lang="en-US" sz="2800" dirty="0" smtClean="0"/>
              <a:t>research at a great value</a:t>
            </a:r>
          </a:p>
          <a:p>
            <a:pPr marL="800100" lvl="1" indent="-3429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800" dirty="0" smtClean="0"/>
              <a:t>Student contributions and ideas</a:t>
            </a:r>
            <a:endParaRPr lang="en-US" sz="28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Consumer </a:t>
            </a:r>
            <a:r>
              <a:rPr lang="en-US" sz="2800" dirty="0"/>
              <a:t>Insight </a:t>
            </a:r>
            <a:r>
              <a:rPr lang="en-US" sz="2800" dirty="0" smtClean="0"/>
              <a:t>– foundational travel insights, destination trends, market </a:t>
            </a:r>
            <a:r>
              <a:rPr lang="en-US" sz="2800" dirty="0"/>
              <a:t>sizing, </a:t>
            </a:r>
            <a:r>
              <a:rPr lang="en-US" sz="2800" dirty="0" smtClean="0"/>
              <a:t>product interaction, new </a:t>
            </a:r>
            <a:r>
              <a:rPr lang="en-US" sz="2800" dirty="0"/>
              <a:t>promotion </a:t>
            </a:r>
            <a:r>
              <a:rPr lang="en-US" sz="2800" dirty="0" smtClean="0"/>
              <a:t>ideas, topical exploration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800" dirty="0" smtClean="0"/>
              <a:t>PR </a:t>
            </a:r>
            <a:r>
              <a:rPr lang="en-US" sz="2800" dirty="0"/>
              <a:t>&amp; social/blog </a:t>
            </a:r>
            <a:r>
              <a:rPr lang="en-US" sz="2800" dirty="0" smtClean="0"/>
              <a:t>content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4246" y="1228284"/>
            <a:ext cx="2467708" cy="48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065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7951</TotalTime>
  <Words>959</Words>
  <Application>Microsoft Office PowerPoint</Application>
  <PresentationFormat>Widescreen</PresentationFormat>
  <Paragraphs>196</Paragraphs>
  <Slides>20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Abadi MT Condensed Extra Bold</vt:lpstr>
      <vt:lpstr>Arial</vt:lpstr>
      <vt:lpstr>Calibri</vt:lpstr>
      <vt:lpstr>Calibri Light</vt:lpstr>
      <vt:lpstr>Tahoma</vt:lpstr>
      <vt:lpstr>Office Theme</vt:lpstr>
      <vt:lpstr>The US Traveler Compass Study Partnership:  Orbitz and the University of Wisconsin-Madison’s  A.C. Nielsen Center for Marketing Research</vt:lpstr>
      <vt:lpstr>PowerPoint Presentation</vt:lpstr>
      <vt:lpstr>As of September 2015, Orbitz is now part of the Expedia Inc. family of travel brands</vt:lpstr>
      <vt:lpstr>Orbitz adds unique value and expertise to the Expedia Inc. family</vt:lpstr>
      <vt:lpstr>PowerPoint Presentation</vt:lpstr>
      <vt:lpstr>PowerPoint Presentation</vt:lpstr>
      <vt:lpstr>Orbitz’s monthly future travel intent study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 &amp; A</vt:lpstr>
      <vt:lpstr>Back up slides (to be included in ppt share out)</vt:lpstr>
      <vt:lpstr>In case you’re interested… UW’s Consumer Insights Consulting Practicum class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Orbitz-University of Wisconsin US Traveler Compass study</dc:title>
  <dc:creator>Agnes Traye</dc:creator>
  <cp:lastModifiedBy>Kristin Branch</cp:lastModifiedBy>
  <cp:revision>75</cp:revision>
  <dcterms:created xsi:type="dcterms:W3CDTF">2016-09-18T18:17:12Z</dcterms:created>
  <dcterms:modified xsi:type="dcterms:W3CDTF">2016-10-04T17:58:32Z</dcterms:modified>
</cp:coreProperties>
</file>